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309" r:id="rId6"/>
    <p:sldId id="312" r:id="rId7"/>
    <p:sldId id="310" r:id="rId8"/>
    <p:sldId id="306" r:id="rId9"/>
    <p:sldId id="311" r:id="rId10"/>
    <p:sldId id="256" r:id="rId11"/>
    <p:sldId id="301" r:id="rId12"/>
    <p:sldId id="302" r:id="rId13"/>
    <p:sldId id="287" r:id="rId14"/>
    <p:sldId id="303" r:id="rId15"/>
    <p:sldId id="288" r:id="rId16"/>
    <p:sldId id="300" r:id="rId17"/>
    <p:sldId id="304" r:id="rId18"/>
    <p:sldId id="305" r:id="rId19"/>
    <p:sldId id="289" r:id="rId20"/>
    <p:sldId id="295" r:id="rId21"/>
    <p:sldId id="266" r:id="rId22"/>
    <p:sldId id="26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71"/>
    <a:srgbClr val="3071B8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571B6-A812-4E83-B547-7232BD8746BD}" v="375" dt="2026-05-04T09:28:59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09" autoAdjust="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51177-447B-471E-8301-D168F938CEE0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B16B2ED6-39C5-4EB0-BCB5-8C9FAD23E274}">
      <dgm:prSet/>
      <dgm:spPr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hu-HU" b="0" noProof="0" dirty="0">
              <a:solidFill>
                <a:schemeClr val="bg1"/>
              </a:solidFill>
              <a:latin typeface="Pte Serif" pitchFamily="2" charset="2"/>
            </a:rPr>
            <a:t>Egyetemen létrejövő szellemi alkotások piaci hasznosítása</a:t>
          </a:r>
        </a:p>
      </dgm:t>
    </dgm:pt>
    <dgm:pt modelId="{073209EB-BA1A-40CA-B13D-30CC2F2D7FC3}" type="parTrans" cxnId="{B0BF7FFE-01E5-46D6-A5AE-363B68376F12}">
      <dgm:prSet/>
      <dgm:spPr/>
      <dgm:t>
        <a:bodyPr/>
        <a:lstStyle/>
        <a:p>
          <a:endParaRPr lang="hu-HU"/>
        </a:p>
      </dgm:t>
    </dgm:pt>
    <dgm:pt modelId="{DEDE0668-61A7-4341-82A6-A4F914972CB1}" type="sibTrans" cxnId="{B0BF7FFE-01E5-46D6-A5AE-363B68376F12}">
      <dgm:prSet/>
      <dgm:spPr/>
      <dgm:t>
        <a:bodyPr/>
        <a:lstStyle/>
        <a:p>
          <a:endParaRPr lang="hu-HU"/>
        </a:p>
      </dgm:t>
    </dgm:pt>
    <dgm:pt modelId="{BB119E41-1E47-4310-8647-92BC9FFE454E}">
      <dgm:prSet phldrT="[Szöveg]"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Egyetemmel kötött hasznosítási szerződés alapján a kiemelt, magas TRL szintű technológiák </a:t>
          </a:r>
          <a:r>
            <a:rPr lang="hu-HU" b="1" noProof="0" dirty="0">
              <a:latin typeface="Pte Serif" pitchFamily="2" charset="2"/>
              <a:cs typeface="Times New Roman" panose="02020603050405020304" pitchFamily="18" charset="0"/>
            </a:rPr>
            <a:t>hasznosításba adása</a:t>
          </a: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, értékesítése</a:t>
          </a:r>
          <a:endParaRPr lang="hu-HU" noProof="0" dirty="0">
            <a:latin typeface="Pte Serif" pitchFamily="2" charset="2"/>
          </a:endParaRPr>
        </a:p>
      </dgm:t>
    </dgm:pt>
    <dgm:pt modelId="{9331B42D-8D4A-4D78-9641-FBE27713A02E}" type="parTrans" cxnId="{F54CF56B-1E6B-4A96-B37C-640445DA19EA}">
      <dgm:prSet/>
      <dgm:spPr/>
      <dgm:t>
        <a:bodyPr/>
        <a:lstStyle/>
        <a:p>
          <a:endParaRPr lang="hu-HU"/>
        </a:p>
      </dgm:t>
    </dgm:pt>
    <dgm:pt modelId="{D063A7D6-1A29-4865-B570-2D60D0691D15}" type="sibTrans" cxnId="{F54CF56B-1E6B-4A96-B37C-640445DA19EA}">
      <dgm:prSet/>
      <dgm:spPr/>
      <dgm:t>
        <a:bodyPr/>
        <a:lstStyle/>
        <a:p>
          <a:endParaRPr lang="hu-HU"/>
        </a:p>
      </dgm:t>
    </dgm:pt>
    <dgm:pt modelId="{56C9FA29-E1CE-4A09-A06F-A5F07EA23101}">
      <dgm:prSet phldrT="[Szöveg]"/>
      <dgm:spPr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buNone/>
          </a:pPr>
          <a:r>
            <a:rPr lang="hu-HU" b="0" noProof="0" dirty="0">
              <a:solidFill>
                <a:schemeClr val="bg1"/>
              </a:solidFill>
              <a:latin typeface="Pte Serif" pitchFamily="2" charset="2"/>
            </a:rPr>
            <a:t>Egyetemi tudás és K+F kapacitás piaci hasznosítása</a:t>
          </a:r>
        </a:p>
      </dgm:t>
    </dgm:pt>
    <dgm:pt modelId="{0DE88349-57B2-4FCF-BDBC-BE5DD8977DD6}" type="parTrans" cxnId="{FCB16C1B-283C-4E61-8E26-EFE6B1912269}">
      <dgm:prSet/>
      <dgm:spPr/>
      <dgm:t>
        <a:bodyPr/>
        <a:lstStyle/>
        <a:p>
          <a:endParaRPr lang="hu-HU"/>
        </a:p>
      </dgm:t>
    </dgm:pt>
    <dgm:pt modelId="{FC597A4C-BB48-43CA-90DE-C3F83F18C2D8}" type="sibTrans" cxnId="{FCB16C1B-283C-4E61-8E26-EFE6B1912269}">
      <dgm:prSet/>
      <dgm:spPr/>
      <dgm:t>
        <a:bodyPr/>
        <a:lstStyle/>
        <a:p>
          <a:endParaRPr lang="hu-HU"/>
        </a:p>
      </dgm:t>
    </dgm:pt>
    <dgm:pt modelId="{9AD3C6F8-A9F0-4802-ABD4-DFC1BA19CF86}">
      <dgm:prSet phldrT="[Szöveg]"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PTE szabad eszköz és tudás kapacitásának értékesítése érdekében </a:t>
          </a:r>
          <a:r>
            <a:rPr lang="hu-HU" b="1" noProof="0" dirty="0" err="1">
              <a:latin typeface="Pte Serif" pitchFamily="2" charset="2"/>
              <a:cs typeface="Calibri"/>
            </a:rPr>
            <a:t>sales</a:t>
          </a:r>
          <a:r>
            <a:rPr lang="hu-HU" b="1" noProof="0" dirty="0">
              <a:latin typeface="Pte Serif" pitchFamily="2" charset="2"/>
              <a:cs typeface="Calibri"/>
            </a:rPr>
            <a:t> tevékenység </a:t>
          </a:r>
          <a:r>
            <a:rPr lang="hu-HU" noProof="0" dirty="0">
              <a:latin typeface="Pte Serif" pitchFamily="2" charset="2"/>
              <a:cs typeface="Calibri"/>
            </a:rPr>
            <a:t>és értékesítési támogatás</a:t>
          </a:r>
          <a:endParaRPr lang="hu-HU" noProof="0" dirty="0">
            <a:latin typeface="Pte Serif" pitchFamily="2" charset="2"/>
          </a:endParaRPr>
        </a:p>
      </dgm:t>
    </dgm:pt>
    <dgm:pt modelId="{33259013-9439-4F48-AC62-FC14E97F87ED}" type="parTrans" cxnId="{A121169D-05E0-40B4-80F4-1CE932E4F236}">
      <dgm:prSet/>
      <dgm:spPr/>
      <dgm:t>
        <a:bodyPr/>
        <a:lstStyle/>
        <a:p>
          <a:endParaRPr lang="hu-HU"/>
        </a:p>
      </dgm:t>
    </dgm:pt>
    <dgm:pt modelId="{6FFDBD2A-9C4F-4C64-B8AB-4F40332C3075}" type="sibTrans" cxnId="{A121169D-05E0-40B4-80F4-1CE932E4F236}">
      <dgm:prSet/>
      <dgm:spPr/>
      <dgm:t>
        <a:bodyPr/>
        <a:lstStyle/>
        <a:p>
          <a:endParaRPr lang="hu-HU"/>
        </a:p>
      </dgm:t>
    </dgm:pt>
    <dgm:pt modelId="{7FD4A935-E84B-49CB-8940-4AC7CCE0C5E8}">
      <dgm:prSet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Partner- és befektető keresés</a:t>
          </a:r>
        </a:p>
      </dgm:t>
    </dgm:pt>
    <dgm:pt modelId="{BBF1C4C3-E5FA-4954-A246-385D20B76F76}" type="parTrans" cxnId="{DE5DEFDB-4B43-44D7-840B-A3E34C2A0662}">
      <dgm:prSet/>
      <dgm:spPr/>
      <dgm:t>
        <a:bodyPr/>
        <a:lstStyle/>
        <a:p>
          <a:endParaRPr lang="hu-HU"/>
        </a:p>
      </dgm:t>
    </dgm:pt>
    <dgm:pt modelId="{5402CF45-F3FC-4AA8-9392-1E4A88A836EA}" type="sibTrans" cxnId="{DE5DEFDB-4B43-44D7-840B-A3E34C2A0662}">
      <dgm:prSet/>
      <dgm:spPr/>
      <dgm:t>
        <a:bodyPr/>
        <a:lstStyle/>
        <a:p>
          <a:endParaRPr lang="hu-HU"/>
        </a:p>
      </dgm:t>
    </dgm:pt>
    <dgm:pt modelId="{0C7E999A-A5F1-4AA4-86B0-D1EC6A10A409}">
      <dgm:prSet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PTE innovációs rendszerében </a:t>
          </a:r>
          <a:r>
            <a:rPr lang="hu-HU" b="1" noProof="0" dirty="0">
              <a:latin typeface="Pte Serif" pitchFamily="2" charset="2"/>
              <a:cs typeface="Times New Roman" panose="02020603050405020304" pitchFamily="18" charset="0"/>
            </a:rPr>
            <a:t>inkubációs feladatok </a:t>
          </a: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ellátása, spin-</a:t>
          </a:r>
          <a:r>
            <a:rPr lang="hu-HU" noProof="0" dirty="0" err="1">
              <a:latin typeface="Pte Serif" pitchFamily="2" charset="2"/>
              <a:cs typeface="Times New Roman" panose="02020603050405020304" pitchFamily="18" charset="0"/>
            </a:rPr>
            <a:t>off</a:t>
          </a: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 és start-</a:t>
          </a:r>
          <a:r>
            <a:rPr lang="hu-HU" noProof="0" dirty="0" err="1">
              <a:latin typeface="Pte Serif" pitchFamily="2" charset="2"/>
              <a:cs typeface="Times New Roman" panose="02020603050405020304" pitchFamily="18" charset="0"/>
            </a:rPr>
            <a:t>up</a:t>
          </a: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 vállalkozások alapításának és működésének támogatása</a:t>
          </a:r>
        </a:p>
      </dgm:t>
    </dgm:pt>
    <dgm:pt modelId="{A3544FE1-93CD-4C7C-A99C-EE30A8BA3D2A}" type="parTrans" cxnId="{B1986CC2-46DF-4467-9AD4-CF1448BE80D0}">
      <dgm:prSet/>
      <dgm:spPr/>
      <dgm:t>
        <a:bodyPr/>
        <a:lstStyle/>
        <a:p>
          <a:endParaRPr lang="hu-HU"/>
        </a:p>
      </dgm:t>
    </dgm:pt>
    <dgm:pt modelId="{180F720C-3515-45A9-A17B-1D02E10B2F3A}" type="sibTrans" cxnId="{B1986CC2-46DF-4467-9AD4-CF1448BE80D0}">
      <dgm:prSet/>
      <dgm:spPr/>
      <dgm:t>
        <a:bodyPr/>
        <a:lstStyle/>
        <a:p>
          <a:endParaRPr lang="hu-HU"/>
        </a:p>
      </dgm:t>
    </dgm:pt>
    <dgm:pt modelId="{ED0B6B29-18C8-41FE-9935-A381E90B38D5}">
      <dgm:prSet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Times New Roman" panose="02020603050405020304" pitchFamily="18" charset="0"/>
            </a:rPr>
            <a:t>Részesedés szerzés hasznosító vállalkozásokban</a:t>
          </a:r>
          <a:endParaRPr lang="hu-HU" noProof="0" dirty="0">
            <a:latin typeface="Pte Serif" pitchFamily="2" charset="2"/>
          </a:endParaRPr>
        </a:p>
      </dgm:t>
    </dgm:pt>
    <dgm:pt modelId="{86E1925C-6737-4ECF-A7FF-FEC4B6A7C0BA}" type="parTrans" cxnId="{944CF431-778F-4757-81BB-9270A25E02ED}">
      <dgm:prSet/>
      <dgm:spPr/>
      <dgm:t>
        <a:bodyPr/>
        <a:lstStyle/>
        <a:p>
          <a:endParaRPr lang="hu-HU"/>
        </a:p>
      </dgm:t>
    </dgm:pt>
    <dgm:pt modelId="{D3EA6C52-4217-4640-8EA8-96084A649770}" type="sibTrans" cxnId="{944CF431-778F-4757-81BB-9270A25E02ED}">
      <dgm:prSet/>
      <dgm:spPr/>
      <dgm:t>
        <a:bodyPr/>
        <a:lstStyle/>
        <a:p>
          <a:endParaRPr lang="hu-HU"/>
        </a:p>
      </dgm:t>
    </dgm:pt>
    <dgm:pt modelId="{5520F81E-0144-4389-B5FD-BE95248A740A}">
      <dgm:prSet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Calibri"/>
            </a:rPr>
            <a:t>Megrendelések és beszállítói kapcsolatok menedzselése</a:t>
          </a:r>
        </a:p>
      </dgm:t>
    </dgm:pt>
    <dgm:pt modelId="{FC7F78D2-5FA4-4AC0-B610-2FB67425F2A2}" type="parTrans" cxnId="{249432AC-F60C-4ED3-B87D-A9E0ECC7D93B}">
      <dgm:prSet/>
      <dgm:spPr/>
      <dgm:t>
        <a:bodyPr/>
        <a:lstStyle/>
        <a:p>
          <a:endParaRPr lang="hu-HU"/>
        </a:p>
      </dgm:t>
    </dgm:pt>
    <dgm:pt modelId="{E71862D6-1FA3-4E29-97BB-6CFEA956C32F}" type="sibTrans" cxnId="{249432AC-F60C-4ED3-B87D-A9E0ECC7D93B}">
      <dgm:prSet/>
      <dgm:spPr/>
      <dgm:t>
        <a:bodyPr/>
        <a:lstStyle/>
        <a:p>
          <a:endParaRPr lang="hu-HU"/>
        </a:p>
      </dgm:t>
    </dgm:pt>
    <dgm:pt modelId="{1FEB9EA4-F1A8-4932-B3B2-68464D45FFD7}">
      <dgm:prSet/>
      <dgm:spPr/>
      <dgm:t>
        <a:bodyPr/>
        <a:lstStyle/>
        <a:p>
          <a:pPr>
            <a:buFontTx/>
            <a:buNone/>
          </a:pPr>
          <a:r>
            <a:rPr lang="hu-HU" b="1" noProof="0" dirty="0" err="1">
              <a:latin typeface="Pte Serif" pitchFamily="2" charset="2"/>
              <a:cs typeface="Calibri"/>
            </a:rPr>
            <a:t>Core</a:t>
          </a:r>
          <a:r>
            <a:rPr lang="hu-HU" b="1" noProof="0" dirty="0">
              <a:latin typeface="Pte Serif" pitchFamily="2" charset="2"/>
              <a:cs typeface="Calibri"/>
            </a:rPr>
            <a:t> </a:t>
          </a:r>
          <a:r>
            <a:rPr lang="hu-HU" b="1" noProof="0" dirty="0" err="1">
              <a:latin typeface="Pte Serif" pitchFamily="2" charset="2"/>
              <a:cs typeface="Calibri"/>
            </a:rPr>
            <a:t>facility</a:t>
          </a:r>
          <a:r>
            <a:rPr lang="hu-HU" b="1" noProof="0" dirty="0">
              <a:latin typeface="Pte Serif" pitchFamily="2" charset="2"/>
              <a:cs typeface="Calibri"/>
            </a:rPr>
            <a:t> </a:t>
          </a:r>
          <a:r>
            <a:rPr lang="hu-HU" noProof="0" dirty="0">
              <a:latin typeface="Pte Serif" pitchFamily="2" charset="2"/>
              <a:cs typeface="Calibri"/>
            </a:rPr>
            <a:t>támogatás és menedzsment</a:t>
          </a:r>
        </a:p>
      </dgm:t>
    </dgm:pt>
    <dgm:pt modelId="{915D4F71-AA7A-46E7-9213-7C62987AE30B}" type="parTrans" cxnId="{C3EF6E7C-AD3B-46CB-98E4-7E63BD429AB8}">
      <dgm:prSet/>
      <dgm:spPr/>
      <dgm:t>
        <a:bodyPr/>
        <a:lstStyle/>
        <a:p>
          <a:endParaRPr lang="hu-HU"/>
        </a:p>
      </dgm:t>
    </dgm:pt>
    <dgm:pt modelId="{EAE8ABF5-7042-42FC-AABF-C56D83B67674}" type="sibTrans" cxnId="{C3EF6E7C-AD3B-46CB-98E4-7E63BD429AB8}">
      <dgm:prSet/>
      <dgm:spPr/>
      <dgm:t>
        <a:bodyPr/>
        <a:lstStyle/>
        <a:p>
          <a:endParaRPr lang="hu-HU"/>
        </a:p>
      </dgm:t>
    </dgm:pt>
    <dgm:pt modelId="{6E4E1048-1EE3-4765-B695-D1287348B869}">
      <dgm:prSet/>
      <dgm:spPr/>
      <dgm:t>
        <a:bodyPr/>
        <a:lstStyle/>
        <a:p>
          <a:pPr>
            <a:buFontTx/>
            <a:buNone/>
          </a:pPr>
          <a:r>
            <a:rPr lang="hu-HU" noProof="0" dirty="0">
              <a:latin typeface="Pte Serif" pitchFamily="2" charset="2"/>
              <a:cs typeface="Calibri"/>
            </a:rPr>
            <a:t>Partnerkapcsolatok létrehozatala, gondozása</a:t>
          </a:r>
          <a:endParaRPr lang="hu-HU" noProof="0" dirty="0">
            <a:latin typeface="Pte Serif" pitchFamily="2" charset="2"/>
            <a:cs typeface="Times New Roman" panose="02020603050405020304" pitchFamily="18" charset="0"/>
          </a:endParaRPr>
        </a:p>
      </dgm:t>
    </dgm:pt>
    <dgm:pt modelId="{F52C4075-0B25-46AB-9EBC-B44CC2BAD573}" type="parTrans" cxnId="{FD59B1EA-E125-47D3-9AE8-1240D29D6C50}">
      <dgm:prSet/>
      <dgm:spPr/>
      <dgm:t>
        <a:bodyPr/>
        <a:lstStyle/>
        <a:p>
          <a:endParaRPr lang="hu-HU"/>
        </a:p>
      </dgm:t>
    </dgm:pt>
    <dgm:pt modelId="{AAA8527B-E75F-44E0-97F4-8CC3EB8C665F}" type="sibTrans" cxnId="{FD59B1EA-E125-47D3-9AE8-1240D29D6C50}">
      <dgm:prSet/>
      <dgm:spPr/>
      <dgm:t>
        <a:bodyPr/>
        <a:lstStyle/>
        <a:p>
          <a:endParaRPr lang="hu-HU"/>
        </a:p>
      </dgm:t>
    </dgm:pt>
    <dgm:pt modelId="{E133E4CB-7832-4E19-955D-B0B3406EE09A}">
      <dgm:prSet/>
      <dgm:spPr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buNone/>
          </a:pPr>
          <a:r>
            <a:rPr lang="hu-HU" b="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K+F+I projektek generálása (alkalmazott kutatás és termékfejlesztés)</a:t>
          </a:r>
        </a:p>
      </dgm:t>
    </dgm:pt>
    <dgm:pt modelId="{96277284-9268-4004-8893-224FBA6098A4}" type="parTrans" cxnId="{4AD6B9A9-F8FE-4FB9-9601-524D00D66D7A}">
      <dgm:prSet/>
      <dgm:spPr/>
      <dgm:t>
        <a:bodyPr/>
        <a:lstStyle/>
        <a:p>
          <a:endParaRPr lang="hu-HU"/>
        </a:p>
      </dgm:t>
    </dgm:pt>
    <dgm:pt modelId="{FB18B3F7-86AC-4C42-B8F6-D01B88579EA9}" type="sibTrans" cxnId="{4AD6B9A9-F8FE-4FB9-9601-524D00D66D7A}">
      <dgm:prSet/>
      <dgm:spPr/>
      <dgm:t>
        <a:bodyPr/>
        <a:lstStyle/>
        <a:p>
          <a:endParaRPr lang="hu-HU"/>
        </a:p>
      </dgm:t>
    </dgm:pt>
    <dgm:pt modelId="{87F05F85-770C-4841-8430-59FC8B2CF853}">
      <dgm:prSet/>
      <dgm:spPr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hu-HU" b="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Új termékek és technológiák fejlesztése a piaci igények kielégítésére, részvétel gazdasági szereplőkkel közös kooperatív kutatásokban</a:t>
          </a:r>
        </a:p>
      </dgm:t>
    </dgm:pt>
    <dgm:pt modelId="{4D0288CB-E39E-427C-9E09-9E5348A73807}" type="parTrans" cxnId="{B10CC659-40E1-4543-9EF9-9B18439A71A2}">
      <dgm:prSet/>
      <dgm:spPr/>
      <dgm:t>
        <a:bodyPr/>
        <a:lstStyle/>
        <a:p>
          <a:endParaRPr lang="hu-HU"/>
        </a:p>
      </dgm:t>
    </dgm:pt>
    <dgm:pt modelId="{B4D44D99-BA7D-4835-AEA6-30E1CA8D3AEC}" type="sibTrans" cxnId="{B10CC659-40E1-4543-9EF9-9B18439A71A2}">
      <dgm:prSet/>
      <dgm:spPr/>
      <dgm:t>
        <a:bodyPr/>
        <a:lstStyle/>
        <a:p>
          <a:endParaRPr lang="hu-HU"/>
        </a:p>
      </dgm:t>
    </dgm:pt>
    <dgm:pt modelId="{D5DC3518-B24D-43C7-8BBA-96D4F56C7AD2}">
      <dgm:prSet/>
      <dgm:spPr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hu-HU" b="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Innovációs, kutatási és technológiai tanácsadási szolgáltatások</a:t>
          </a:r>
        </a:p>
      </dgm:t>
    </dgm:pt>
    <dgm:pt modelId="{FAB81AB6-F9CF-4D95-AA32-5AB7D9AE26E0}" type="parTrans" cxnId="{7BF5DD2F-C3E3-4887-83DA-927021D95DC0}">
      <dgm:prSet/>
      <dgm:spPr/>
      <dgm:t>
        <a:bodyPr/>
        <a:lstStyle/>
        <a:p>
          <a:endParaRPr lang="hu-HU"/>
        </a:p>
      </dgm:t>
    </dgm:pt>
    <dgm:pt modelId="{164D8414-CAFA-48CC-96CF-2954B7DBE048}" type="sibTrans" cxnId="{7BF5DD2F-C3E3-4887-83DA-927021D95DC0}">
      <dgm:prSet/>
      <dgm:spPr/>
      <dgm:t>
        <a:bodyPr/>
        <a:lstStyle/>
        <a:p>
          <a:endParaRPr lang="hu-HU"/>
        </a:p>
      </dgm:t>
    </dgm:pt>
    <dgm:pt modelId="{10C6086E-E790-4258-9B60-5CFFFB3488D8}">
      <dgm:prSet/>
      <dgm:spPr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hu-HU" b="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Rövid képzések, tanfolyamok, rendezvények és workshopok szervezése a legújabb technológiákról és kutatási módszerekről</a:t>
          </a:r>
        </a:p>
      </dgm:t>
    </dgm:pt>
    <dgm:pt modelId="{69F9BFA8-5061-462F-92AF-637E671EDCAF}" type="parTrans" cxnId="{8BE2E91E-2B33-4917-91CA-7B45D9158E27}">
      <dgm:prSet/>
      <dgm:spPr/>
      <dgm:t>
        <a:bodyPr/>
        <a:lstStyle/>
        <a:p>
          <a:endParaRPr lang="hu-HU"/>
        </a:p>
      </dgm:t>
    </dgm:pt>
    <dgm:pt modelId="{73B9E23B-3FEE-418E-A84C-EC1CE9F3CE5A}" type="sibTrans" cxnId="{8BE2E91E-2B33-4917-91CA-7B45D9158E27}">
      <dgm:prSet/>
      <dgm:spPr/>
      <dgm:t>
        <a:bodyPr/>
        <a:lstStyle/>
        <a:p>
          <a:endParaRPr lang="hu-HU"/>
        </a:p>
      </dgm:t>
    </dgm:pt>
    <dgm:pt modelId="{D8BA5753-DA5F-4377-857C-5ECDF5D1848B}" type="pres">
      <dgm:prSet presAssocID="{44551177-447B-471E-8301-D168F938CEE0}" presName="linear" presStyleCnt="0">
        <dgm:presLayoutVars>
          <dgm:animLvl val="lvl"/>
          <dgm:resizeHandles val="exact"/>
        </dgm:presLayoutVars>
      </dgm:prSet>
      <dgm:spPr/>
    </dgm:pt>
    <dgm:pt modelId="{0166A354-30FB-471C-BB95-970470366097}" type="pres">
      <dgm:prSet presAssocID="{B16B2ED6-39C5-4EB0-BCB5-8C9FAD23E27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BDB7BEA-B87E-423C-A795-F3AD78B0FCF3}" type="pres">
      <dgm:prSet presAssocID="{B16B2ED6-39C5-4EB0-BCB5-8C9FAD23E274}" presName="childText" presStyleLbl="revTx" presStyleIdx="0" presStyleCnt="2">
        <dgm:presLayoutVars>
          <dgm:bulletEnabled val="1"/>
        </dgm:presLayoutVars>
      </dgm:prSet>
      <dgm:spPr/>
    </dgm:pt>
    <dgm:pt modelId="{231C2856-44F9-4F2E-969E-85A818F2AA95}" type="pres">
      <dgm:prSet presAssocID="{56C9FA29-E1CE-4A09-A06F-A5F07EA2310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E482AE2-902E-4B9C-93F9-92C090611672}" type="pres">
      <dgm:prSet presAssocID="{56C9FA29-E1CE-4A09-A06F-A5F07EA23101}" presName="childText" presStyleLbl="revTx" presStyleIdx="1" presStyleCnt="2">
        <dgm:presLayoutVars>
          <dgm:bulletEnabled val="1"/>
        </dgm:presLayoutVars>
      </dgm:prSet>
      <dgm:spPr/>
    </dgm:pt>
    <dgm:pt modelId="{6D6EAF66-A180-4013-9DF1-76028B66821A}" type="pres">
      <dgm:prSet presAssocID="{E133E4CB-7832-4E19-955D-B0B3406EE09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3E5D3D-FAA4-4C0A-B5D1-FE6865FCB8FE}" type="pres">
      <dgm:prSet presAssocID="{FB18B3F7-86AC-4C42-B8F6-D01B88579EA9}" presName="spacer" presStyleCnt="0"/>
      <dgm:spPr/>
    </dgm:pt>
    <dgm:pt modelId="{04D78822-B529-4692-B99C-25AFB2F177F7}" type="pres">
      <dgm:prSet presAssocID="{87F05F85-770C-4841-8430-59FC8B2CF8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0E1269-8E4D-4211-ABA9-34BDD8913D98}" type="pres">
      <dgm:prSet presAssocID="{B4D44D99-BA7D-4835-AEA6-30E1CA8D3AEC}" presName="spacer" presStyleCnt="0"/>
      <dgm:spPr/>
    </dgm:pt>
    <dgm:pt modelId="{05CCE6C1-23B7-494D-A53E-D011DD11E3AA}" type="pres">
      <dgm:prSet presAssocID="{D5DC3518-B24D-43C7-8BBA-96D4F56C7A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3FD3F67-1CE8-43D6-92E6-730C804BA66B}" type="pres">
      <dgm:prSet presAssocID="{164D8414-CAFA-48CC-96CF-2954B7DBE048}" presName="spacer" presStyleCnt="0"/>
      <dgm:spPr/>
    </dgm:pt>
    <dgm:pt modelId="{C6F51418-C002-4532-B750-3A3466489A3F}" type="pres">
      <dgm:prSet presAssocID="{10C6086E-E790-4258-9B60-5CFFFB3488D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231C0B-A752-4974-AE7E-6F4581B15983}" type="presOf" srcId="{44551177-447B-471E-8301-D168F938CEE0}" destId="{D8BA5753-DA5F-4377-857C-5ECDF5D1848B}" srcOrd="0" destOrd="0" presId="urn:microsoft.com/office/officeart/2005/8/layout/vList2"/>
    <dgm:cxn modelId="{E59E3B12-824B-478D-9B47-5D7FDD1ED037}" type="presOf" srcId="{E133E4CB-7832-4E19-955D-B0B3406EE09A}" destId="{6D6EAF66-A180-4013-9DF1-76028B66821A}" srcOrd="0" destOrd="0" presId="urn:microsoft.com/office/officeart/2005/8/layout/vList2"/>
    <dgm:cxn modelId="{BCE19114-B99E-400A-80AA-9E788639846D}" type="presOf" srcId="{0C7E999A-A5F1-4AA4-86B0-D1EC6A10A409}" destId="{9BDB7BEA-B87E-423C-A795-F3AD78B0FCF3}" srcOrd="0" destOrd="2" presId="urn:microsoft.com/office/officeart/2005/8/layout/vList2"/>
    <dgm:cxn modelId="{FCB16C1B-283C-4E61-8E26-EFE6B1912269}" srcId="{44551177-447B-471E-8301-D168F938CEE0}" destId="{56C9FA29-E1CE-4A09-A06F-A5F07EA23101}" srcOrd="1" destOrd="0" parTransId="{0DE88349-57B2-4FCF-BDBC-BE5DD8977DD6}" sibTransId="{FC597A4C-BB48-43CA-90DE-C3F83F18C2D8}"/>
    <dgm:cxn modelId="{8BE2E91E-2B33-4917-91CA-7B45D9158E27}" srcId="{44551177-447B-471E-8301-D168F938CEE0}" destId="{10C6086E-E790-4258-9B60-5CFFFB3488D8}" srcOrd="5" destOrd="0" parTransId="{69F9BFA8-5061-462F-92AF-637E671EDCAF}" sibTransId="{73B9E23B-3FEE-418E-A84C-EC1CE9F3CE5A}"/>
    <dgm:cxn modelId="{7BF5DD2F-C3E3-4887-83DA-927021D95DC0}" srcId="{44551177-447B-471E-8301-D168F938CEE0}" destId="{D5DC3518-B24D-43C7-8BBA-96D4F56C7AD2}" srcOrd="4" destOrd="0" parTransId="{FAB81AB6-F9CF-4D95-AA32-5AB7D9AE26E0}" sibTransId="{164D8414-CAFA-48CC-96CF-2954B7DBE048}"/>
    <dgm:cxn modelId="{944CF431-778F-4757-81BB-9270A25E02ED}" srcId="{B16B2ED6-39C5-4EB0-BCB5-8C9FAD23E274}" destId="{ED0B6B29-18C8-41FE-9935-A381E90B38D5}" srcOrd="3" destOrd="0" parTransId="{86E1925C-6737-4ECF-A7FF-FEC4B6A7C0BA}" sibTransId="{D3EA6C52-4217-4640-8EA8-96084A649770}"/>
    <dgm:cxn modelId="{97E42063-7405-4056-A21A-9385A522E00D}" type="presOf" srcId="{BB119E41-1E47-4310-8647-92BC9FFE454E}" destId="{9BDB7BEA-B87E-423C-A795-F3AD78B0FCF3}" srcOrd="0" destOrd="0" presId="urn:microsoft.com/office/officeart/2005/8/layout/vList2"/>
    <dgm:cxn modelId="{C32A1067-8AF8-45AB-8687-EEADD9815272}" type="presOf" srcId="{ED0B6B29-18C8-41FE-9935-A381E90B38D5}" destId="{9BDB7BEA-B87E-423C-A795-F3AD78B0FCF3}" srcOrd="0" destOrd="3" presId="urn:microsoft.com/office/officeart/2005/8/layout/vList2"/>
    <dgm:cxn modelId="{F54CF56B-1E6B-4A96-B37C-640445DA19EA}" srcId="{B16B2ED6-39C5-4EB0-BCB5-8C9FAD23E274}" destId="{BB119E41-1E47-4310-8647-92BC9FFE454E}" srcOrd="0" destOrd="0" parTransId="{9331B42D-8D4A-4D78-9641-FBE27713A02E}" sibTransId="{D063A7D6-1A29-4865-B570-2D60D0691D15}"/>
    <dgm:cxn modelId="{61A98871-3300-488D-BDB7-9BF8CA366F21}" type="presOf" srcId="{56C9FA29-E1CE-4A09-A06F-A5F07EA23101}" destId="{231C2856-44F9-4F2E-969E-85A818F2AA95}" srcOrd="0" destOrd="0" presId="urn:microsoft.com/office/officeart/2005/8/layout/vList2"/>
    <dgm:cxn modelId="{C8A7CC72-5CFB-4935-880A-A576B29C42AD}" type="presOf" srcId="{B16B2ED6-39C5-4EB0-BCB5-8C9FAD23E274}" destId="{0166A354-30FB-471C-BB95-970470366097}" srcOrd="0" destOrd="0" presId="urn:microsoft.com/office/officeart/2005/8/layout/vList2"/>
    <dgm:cxn modelId="{1E01D474-8587-479E-911A-165BE18ACF35}" type="presOf" srcId="{7FD4A935-E84B-49CB-8940-4AC7CCE0C5E8}" destId="{9BDB7BEA-B87E-423C-A795-F3AD78B0FCF3}" srcOrd="0" destOrd="1" presId="urn:microsoft.com/office/officeart/2005/8/layout/vList2"/>
    <dgm:cxn modelId="{B10CC659-40E1-4543-9EF9-9B18439A71A2}" srcId="{44551177-447B-471E-8301-D168F938CEE0}" destId="{87F05F85-770C-4841-8430-59FC8B2CF853}" srcOrd="3" destOrd="0" parTransId="{4D0288CB-E39E-427C-9E09-9E5348A73807}" sibTransId="{B4D44D99-BA7D-4835-AEA6-30E1CA8D3AEC}"/>
    <dgm:cxn modelId="{C3EF6E7C-AD3B-46CB-98E4-7E63BD429AB8}" srcId="{56C9FA29-E1CE-4A09-A06F-A5F07EA23101}" destId="{1FEB9EA4-F1A8-4932-B3B2-68464D45FFD7}" srcOrd="2" destOrd="0" parTransId="{915D4F71-AA7A-46E7-9213-7C62987AE30B}" sibTransId="{EAE8ABF5-7042-42FC-AABF-C56D83B67674}"/>
    <dgm:cxn modelId="{8B54EA92-739C-4A16-B6F7-560A03CFD6FB}" type="presOf" srcId="{5520F81E-0144-4389-B5FD-BE95248A740A}" destId="{4E482AE2-902E-4B9C-93F9-92C090611672}" srcOrd="0" destOrd="1" presId="urn:microsoft.com/office/officeart/2005/8/layout/vList2"/>
    <dgm:cxn modelId="{61844496-2AB5-4A6A-B963-052E7F5666FD}" type="presOf" srcId="{D5DC3518-B24D-43C7-8BBA-96D4F56C7AD2}" destId="{05CCE6C1-23B7-494D-A53E-D011DD11E3AA}" srcOrd="0" destOrd="0" presId="urn:microsoft.com/office/officeart/2005/8/layout/vList2"/>
    <dgm:cxn modelId="{A121169D-05E0-40B4-80F4-1CE932E4F236}" srcId="{56C9FA29-E1CE-4A09-A06F-A5F07EA23101}" destId="{9AD3C6F8-A9F0-4802-ABD4-DFC1BA19CF86}" srcOrd="0" destOrd="0" parTransId="{33259013-9439-4F48-AC62-FC14E97F87ED}" sibTransId="{6FFDBD2A-9C4F-4C64-B8AB-4F40332C3075}"/>
    <dgm:cxn modelId="{4AD6B9A9-F8FE-4FB9-9601-524D00D66D7A}" srcId="{44551177-447B-471E-8301-D168F938CEE0}" destId="{E133E4CB-7832-4E19-955D-B0B3406EE09A}" srcOrd="2" destOrd="0" parTransId="{96277284-9268-4004-8893-224FBA6098A4}" sibTransId="{FB18B3F7-86AC-4C42-B8F6-D01B88579EA9}"/>
    <dgm:cxn modelId="{6A4352AA-E0CC-4DB3-89F4-E2903470197E}" type="presOf" srcId="{10C6086E-E790-4258-9B60-5CFFFB3488D8}" destId="{C6F51418-C002-4532-B750-3A3466489A3F}" srcOrd="0" destOrd="0" presId="urn:microsoft.com/office/officeart/2005/8/layout/vList2"/>
    <dgm:cxn modelId="{249432AC-F60C-4ED3-B87D-A9E0ECC7D93B}" srcId="{56C9FA29-E1CE-4A09-A06F-A5F07EA23101}" destId="{5520F81E-0144-4389-B5FD-BE95248A740A}" srcOrd="1" destOrd="0" parTransId="{FC7F78D2-5FA4-4AC0-B610-2FB67425F2A2}" sibTransId="{E71862D6-1FA3-4E29-97BB-6CFEA956C32F}"/>
    <dgm:cxn modelId="{B7280FBF-E942-4539-A58A-E2267BE20129}" type="presOf" srcId="{1FEB9EA4-F1A8-4932-B3B2-68464D45FFD7}" destId="{4E482AE2-902E-4B9C-93F9-92C090611672}" srcOrd="0" destOrd="2" presId="urn:microsoft.com/office/officeart/2005/8/layout/vList2"/>
    <dgm:cxn modelId="{B1986CC2-46DF-4467-9AD4-CF1448BE80D0}" srcId="{B16B2ED6-39C5-4EB0-BCB5-8C9FAD23E274}" destId="{0C7E999A-A5F1-4AA4-86B0-D1EC6A10A409}" srcOrd="2" destOrd="0" parTransId="{A3544FE1-93CD-4C7C-A99C-EE30A8BA3D2A}" sibTransId="{180F720C-3515-45A9-A17B-1D02E10B2F3A}"/>
    <dgm:cxn modelId="{6D068FCE-E7A9-4D61-8CFC-E76A1FA5BD56}" type="presOf" srcId="{6E4E1048-1EE3-4765-B695-D1287348B869}" destId="{4E482AE2-902E-4B9C-93F9-92C090611672}" srcOrd="0" destOrd="3" presId="urn:microsoft.com/office/officeart/2005/8/layout/vList2"/>
    <dgm:cxn modelId="{DE5DEFDB-4B43-44D7-840B-A3E34C2A0662}" srcId="{B16B2ED6-39C5-4EB0-BCB5-8C9FAD23E274}" destId="{7FD4A935-E84B-49CB-8940-4AC7CCE0C5E8}" srcOrd="1" destOrd="0" parTransId="{BBF1C4C3-E5FA-4954-A246-385D20B76F76}" sibTransId="{5402CF45-F3FC-4AA8-9392-1E4A88A836EA}"/>
    <dgm:cxn modelId="{FD59B1EA-E125-47D3-9AE8-1240D29D6C50}" srcId="{56C9FA29-E1CE-4A09-A06F-A5F07EA23101}" destId="{6E4E1048-1EE3-4765-B695-D1287348B869}" srcOrd="3" destOrd="0" parTransId="{F52C4075-0B25-46AB-9EBC-B44CC2BAD573}" sibTransId="{AAA8527B-E75F-44E0-97F4-8CC3EB8C665F}"/>
    <dgm:cxn modelId="{4A9F7EF3-C9B0-4522-B7B6-924B2705B46F}" type="presOf" srcId="{9AD3C6F8-A9F0-4802-ABD4-DFC1BA19CF86}" destId="{4E482AE2-902E-4B9C-93F9-92C090611672}" srcOrd="0" destOrd="0" presId="urn:microsoft.com/office/officeart/2005/8/layout/vList2"/>
    <dgm:cxn modelId="{8DF1DBF9-6C2D-4485-BF09-396E4D1D325D}" type="presOf" srcId="{87F05F85-770C-4841-8430-59FC8B2CF853}" destId="{04D78822-B529-4692-B99C-25AFB2F177F7}" srcOrd="0" destOrd="0" presId="urn:microsoft.com/office/officeart/2005/8/layout/vList2"/>
    <dgm:cxn modelId="{B0BF7FFE-01E5-46D6-A5AE-363B68376F12}" srcId="{44551177-447B-471E-8301-D168F938CEE0}" destId="{B16B2ED6-39C5-4EB0-BCB5-8C9FAD23E274}" srcOrd="0" destOrd="0" parTransId="{073209EB-BA1A-40CA-B13D-30CC2F2D7FC3}" sibTransId="{DEDE0668-61A7-4341-82A6-A4F914972CB1}"/>
    <dgm:cxn modelId="{E6A940F4-0237-4B56-BE2D-C2A5F76B6DDD}" type="presParOf" srcId="{D8BA5753-DA5F-4377-857C-5ECDF5D1848B}" destId="{0166A354-30FB-471C-BB95-970470366097}" srcOrd="0" destOrd="0" presId="urn:microsoft.com/office/officeart/2005/8/layout/vList2"/>
    <dgm:cxn modelId="{8810C43E-24A3-438C-ADAA-FD7BA27C2AE4}" type="presParOf" srcId="{D8BA5753-DA5F-4377-857C-5ECDF5D1848B}" destId="{9BDB7BEA-B87E-423C-A795-F3AD78B0FCF3}" srcOrd="1" destOrd="0" presId="urn:microsoft.com/office/officeart/2005/8/layout/vList2"/>
    <dgm:cxn modelId="{E7ACF23C-AD23-4C4D-B89B-F3545D5E2ED1}" type="presParOf" srcId="{D8BA5753-DA5F-4377-857C-5ECDF5D1848B}" destId="{231C2856-44F9-4F2E-969E-85A818F2AA95}" srcOrd="2" destOrd="0" presId="urn:microsoft.com/office/officeart/2005/8/layout/vList2"/>
    <dgm:cxn modelId="{669D945A-9412-4998-9D7E-AF58EAE54A04}" type="presParOf" srcId="{D8BA5753-DA5F-4377-857C-5ECDF5D1848B}" destId="{4E482AE2-902E-4B9C-93F9-92C090611672}" srcOrd="3" destOrd="0" presId="urn:microsoft.com/office/officeart/2005/8/layout/vList2"/>
    <dgm:cxn modelId="{6193C1A5-BADB-47D3-9ADC-B5D31C36FA64}" type="presParOf" srcId="{D8BA5753-DA5F-4377-857C-5ECDF5D1848B}" destId="{6D6EAF66-A180-4013-9DF1-76028B66821A}" srcOrd="4" destOrd="0" presId="urn:microsoft.com/office/officeart/2005/8/layout/vList2"/>
    <dgm:cxn modelId="{E51A7EA4-1927-4150-846A-8E5AA19A8C41}" type="presParOf" srcId="{D8BA5753-DA5F-4377-857C-5ECDF5D1848B}" destId="{C13E5D3D-FAA4-4C0A-B5D1-FE6865FCB8FE}" srcOrd="5" destOrd="0" presId="urn:microsoft.com/office/officeart/2005/8/layout/vList2"/>
    <dgm:cxn modelId="{5D2AE3B6-FF5C-43B6-BB4F-34AA3A8BC5D0}" type="presParOf" srcId="{D8BA5753-DA5F-4377-857C-5ECDF5D1848B}" destId="{04D78822-B529-4692-B99C-25AFB2F177F7}" srcOrd="6" destOrd="0" presId="urn:microsoft.com/office/officeart/2005/8/layout/vList2"/>
    <dgm:cxn modelId="{F0F148AE-5311-4C2A-98BB-1B730B05A024}" type="presParOf" srcId="{D8BA5753-DA5F-4377-857C-5ECDF5D1848B}" destId="{390E1269-8E4D-4211-ABA9-34BDD8913D98}" srcOrd="7" destOrd="0" presId="urn:microsoft.com/office/officeart/2005/8/layout/vList2"/>
    <dgm:cxn modelId="{B67C1B09-5577-4D24-926C-9A6428DB9C07}" type="presParOf" srcId="{D8BA5753-DA5F-4377-857C-5ECDF5D1848B}" destId="{05CCE6C1-23B7-494D-A53E-D011DD11E3AA}" srcOrd="8" destOrd="0" presId="urn:microsoft.com/office/officeart/2005/8/layout/vList2"/>
    <dgm:cxn modelId="{E5225FD6-FAB8-419E-9E8D-3F54D889B5C7}" type="presParOf" srcId="{D8BA5753-DA5F-4377-857C-5ECDF5D1848B}" destId="{33FD3F67-1CE8-43D6-92E6-730C804BA66B}" srcOrd="9" destOrd="0" presId="urn:microsoft.com/office/officeart/2005/8/layout/vList2"/>
    <dgm:cxn modelId="{9F14E3A5-D5DA-485F-9E1A-2F6F7D01CE5A}" type="presParOf" srcId="{D8BA5753-DA5F-4377-857C-5ECDF5D1848B}" destId="{C6F51418-C002-4532-B750-3A3466489A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6A354-30FB-471C-BB95-970470366097}">
      <dsp:nvSpPr>
        <dsp:cNvPr id="0" name=""/>
        <dsp:cNvSpPr/>
      </dsp:nvSpPr>
      <dsp:spPr>
        <a:xfrm>
          <a:off x="0" y="20301"/>
          <a:ext cx="10960768" cy="623610"/>
        </a:xfrm>
        <a:prstGeom prst="roundRect">
          <a:avLst/>
        </a:prstGeom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chemeClr val="bg1"/>
              </a:solidFill>
              <a:latin typeface="Pte Serif" pitchFamily="2" charset="2"/>
            </a:rPr>
            <a:t>Egyetemen létrejövő szellemi alkotások piaci hasznosítása</a:t>
          </a:r>
        </a:p>
      </dsp:txBody>
      <dsp:txXfrm>
        <a:off x="30442" y="50743"/>
        <a:ext cx="10899884" cy="562726"/>
      </dsp:txXfrm>
    </dsp:sp>
    <dsp:sp modelId="{9BDB7BEA-B87E-423C-A795-F3AD78B0FCF3}">
      <dsp:nvSpPr>
        <dsp:cNvPr id="0" name=""/>
        <dsp:cNvSpPr/>
      </dsp:nvSpPr>
      <dsp:spPr>
        <a:xfrm>
          <a:off x="0" y="643911"/>
          <a:ext cx="10960768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00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Egyetemmel kötött hasznosítási szerződés alapján a kiemelt, magas TRL szintű technológiák </a:t>
          </a:r>
          <a:r>
            <a:rPr lang="hu-HU" sz="1200" b="1" kern="1200" noProof="0" dirty="0">
              <a:latin typeface="Pte Serif" pitchFamily="2" charset="2"/>
              <a:cs typeface="Times New Roman" panose="02020603050405020304" pitchFamily="18" charset="0"/>
            </a:rPr>
            <a:t>hasznosításba adása</a:t>
          </a: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, értékesítése</a:t>
          </a:r>
          <a:endParaRPr lang="hu-HU" sz="1200" kern="1200" noProof="0" dirty="0">
            <a:latin typeface="Pte Serif" pitchFamily="2" charset="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Partner- és befektető keresés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PTE innovációs rendszerében </a:t>
          </a:r>
          <a:r>
            <a:rPr lang="hu-HU" sz="1200" b="1" kern="1200" noProof="0" dirty="0">
              <a:latin typeface="Pte Serif" pitchFamily="2" charset="2"/>
              <a:cs typeface="Times New Roman" panose="02020603050405020304" pitchFamily="18" charset="0"/>
            </a:rPr>
            <a:t>inkubációs feladatok </a:t>
          </a: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ellátása, spin-</a:t>
          </a:r>
          <a:r>
            <a:rPr lang="hu-HU" sz="1200" kern="1200" noProof="0" dirty="0" err="1">
              <a:latin typeface="Pte Serif" pitchFamily="2" charset="2"/>
              <a:cs typeface="Times New Roman" panose="02020603050405020304" pitchFamily="18" charset="0"/>
            </a:rPr>
            <a:t>off</a:t>
          </a: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 és start-</a:t>
          </a:r>
          <a:r>
            <a:rPr lang="hu-HU" sz="1200" kern="1200" noProof="0" dirty="0" err="1">
              <a:latin typeface="Pte Serif" pitchFamily="2" charset="2"/>
              <a:cs typeface="Times New Roman" panose="02020603050405020304" pitchFamily="18" charset="0"/>
            </a:rPr>
            <a:t>up</a:t>
          </a: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 vállalkozások alapításának és működésének támogatása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Részesedés szerzés hasznosító vállalkozásokban</a:t>
          </a:r>
          <a:endParaRPr lang="hu-HU" sz="1200" kern="1200" noProof="0" dirty="0">
            <a:latin typeface="Pte Serif" pitchFamily="2" charset="2"/>
          </a:endParaRPr>
        </a:p>
      </dsp:txBody>
      <dsp:txXfrm>
        <a:off x="0" y="643911"/>
        <a:ext cx="10960768" cy="811440"/>
      </dsp:txXfrm>
    </dsp:sp>
    <dsp:sp modelId="{231C2856-44F9-4F2E-969E-85A818F2AA95}">
      <dsp:nvSpPr>
        <dsp:cNvPr id="0" name=""/>
        <dsp:cNvSpPr/>
      </dsp:nvSpPr>
      <dsp:spPr>
        <a:xfrm>
          <a:off x="0" y="1455351"/>
          <a:ext cx="10960768" cy="623610"/>
        </a:xfrm>
        <a:prstGeom prst="roundRect">
          <a:avLst/>
        </a:prstGeom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chemeClr val="bg1"/>
              </a:solidFill>
              <a:latin typeface="Pte Serif" pitchFamily="2" charset="2"/>
            </a:rPr>
            <a:t>Egyetemi tudás és K+F kapacitás piaci hasznosítása</a:t>
          </a:r>
        </a:p>
      </dsp:txBody>
      <dsp:txXfrm>
        <a:off x="30442" y="1485793"/>
        <a:ext cx="10899884" cy="562726"/>
      </dsp:txXfrm>
    </dsp:sp>
    <dsp:sp modelId="{4E482AE2-902E-4B9C-93F9-92C090611672}">
      <dsp:nvSpPr>
        <dsp:cNvPr id="0" name=""/>
        <dsp:cNvSpPr/>
      </dsp:nvSpPr>
      <dsp:spPr>
        <a:xfrm>
          <a:off x="0" y="2078961"/>
          <a:ext cx="10960768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00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Times New Roman" panose="02020603050405020304" pitchFamily="18" charset="0"/>
            </a:rPr>
            <a:t>PTE szabad eszköz és tudás kapacitásának értékesítése érdekében </a:t>
          </a:r>
          <a:r>
            <a:rPr lang="hu-HU" sz="1200" b="1" kern="1200" noProof="0" dirty="0" err="1">
              <a:latin typeface="Pte Serif" pitchFamily="2" charset="2"/>
              <a:cs typeface="Calibri"/>
            </a:rPr>
            <a:t>sales</a:t>
          </a:r>
          <a:r>
            <a:rPr lang="hu-HU" sz="1200" b="1" kern="1200" noProof="0" dirty="0">
              <a:latin typeface="Pte Serif" pitchFamily="2" charset="2"/>
              <a:cs typeface="Calibri"/>
            </a:rPr>
            <a:t> tevékenység </a:t>
          </a:r>
          <a:r>
            <a:rPr lang="hu-HU" sz="1200" kern="1200" noProof="0" dirty="0">
              <a:latin typeface="Pte Serif" pitchFamily="2" charset="2"/>
              <a:cs typeface="Calibri"/>
            </a:rPr>
            <a:t>és értékesítési támogatás</a:t>
          </a:r>
          <a:endParaRPr lang="hu-HU" sz="1200" kern="1200" noProof="0" dirty="0">
            <a:latin typeface="Pte Serif" pitchFamily="2" charset="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Calibri"/>
            </a:rPr>
            <a:t>Megrendelések és beszállítói kapcsolatok menedzselése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b="1" kern="1200" noProof="0" dirty="0" err="1">
              <a:latin typeface="Pte Serif" pitchFamily="2" charset="2"/>
              <a:cs typeface="Calibri"/>
            </a:rPr>
            <a:t>Core</a:t>
          </a:r>
          <a:r>
            <a:rPr lang="hu-HU" sz="1200" b="1" kern="1200" noProof="0" dirty="0">
              <a:latin typeface="Pte Serif" pitchFamily="2" charset="2"/>
              <a:cs typeface="Calibri"/>
            </a:rPr>
            <a:t> </a:t>
          </a:r>
          <a:r>
            <a:rPr lang="hu-HU" sz="1200" b="1" kern="1200" noProof="0" dirty="0" err="1">
              <a:latin typeface="Pte Serif" pitchFamily="2" charset="2"/>
              <a:cs typeface="Calibri"/>
            </a:rPr>
            <a:t>facility</a:t>
          </a:r>
          <a:r>
            <a:rPr lang="hu-HU" sz="1200" b="1" kern="1200" noProof="0" dirty="0">
              <a:latin typeface="Pte Serif" pitchFamily="2" charset="2"/>
              <a:cs typeface="Calibri"/>
            </a:rPr>
            <a:t> </a:t>
          </a:r>
          <a:r>
            <a:rPr lang="hu-HU" sz="1200" kern="1200" noProof="0" dirty="0">
              <a:latin typeface="Pte Serif" pitchFamily="2" charset="2"/>
              <a:cs typeface="Calibri"/>
            </a:rPr>
            <a:t>támogatás és menedzsment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u-HU" sz="1200" kern="1200" noProof="0" dirty="0">
              <a:latin typeface="Pte Serif" pitchFamily="2" charset="2"/>
              <a:cs typeface="Calibri"/>
            </a:rPr>
            <a:t>Partnerkapcsolatok létrehozatala, gondozása</a:t>
          </a:r>
          <a:endParaRPr lang="hu-HU" sz="1200" kern="1200" noProof="0" dirty="0">
            <a:latin typeface="Pte Serif" pitchFamily="2" charset="2"/>
            <a:cs typeface="Times New Roman" panose="02020603050405020304" pitchFamily="18" charset="0"/>
          </a:endParaRPr>
        </a:p>
      </dsp:txBody>
      <dsp:txXfrm>
        <a:off x="0" y="2078961"/>
        <a:ext cx="10960768" cy="811440"/>
      </dsp:txXfrm>
    </dsp:sp>
    <dsp:sp modelId="{6D6EAF66-A180-4013-9DF1-76028B66821A}">
      <dsp:nvSpPr>
        <dsp:cNvPr id="0" name=""/>
        <dsp:cNvSpPr/>
      </dsp:nvSpPr>
      <dsp:spPr>
        <a:xfrm>
          <a:off x="0" y="2890401"/>
          <a:ext cx="10960768" cy="623610"/>
        </a:xfrm>
        <a:prstGeom prst="roundRect">
          <a:avLst/>
        </a:prstGeom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K+F+I projektek generálása (alkalmazott kutatás és termékfejlesztés)</a:t>
          </a:r>
        </a:p>
      </dsp:txBody>
      <dsp:txXfrm>
        <a:off x="30442" y="2920843"/>
        <a:ext cx="10899884" cy="562726"/>
      </dsp:txXfrm>
    </dsp:sp>
    <dsp:sp modelId="{04D78822-B529-4692-B99C-25AFB2F177F7}">
      <dsp:nvSpPr>
        <dsp:cNvPr id="0" name=""/>
        <dsp:cNvSpPr/>
      </dsp:nvSpPr>
      <dsp:spPr>
        <a:xfrm>
          <a:off x="0" y="3560091"/>
          <a:ext cx="10960768" cy="623610"/>
        </a:xfrm>
        <a:prstGeom prst="roundRect">
          <a:avLst/>
        </a:prstGeom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Új termékek és technológiák fejlesztése a piaci igények kielégítésére, részvétel gazdasági szereplőkkel közös kooperatív kutatásokban</a:t>
          </a:r>
        </a:p>
      </dsp:txBody>
      <dsp:txXfrm>
        <a:off x="30442" y="3590533"/>
        <a:ext cx="10899884" cy="562726"/>
      </dsp:txXfrm>
    </dsp:sp>
    <dsp:sp modelId="{05CCE6C1-23B7-494D-A53E-D011DD11E3AA}">
      <dsp:nvSpPr>
        <dsp:cNvPr id="0" name=""/>
        <dsp:cNvSpPr/>
      </dsp:nvSpPr>
      <dsp:spPr>
        <a:xfrm>
          <a:off x="0" y="4229781"/>
          <a:ext cx="10960768" cy="623610"/>
        </a:xfrm>
        <a:prstGeom prst="roundRect">
          <a:avLst/>
        </a:prstGeom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Innovációs, kutatási és technológiai tanácsadási szolgáltatások</a:t>
          </a:r>
        </a:p>
      </dsp:txBody>
      <dsp:txXfrm>
        <a:off x="30442" y="4260223"/>
        <a:ext cx="10899884" cy="562726"/>
      </dsp:txXfrm>
    </dsp:sp>
    <dsp:sp modelId="{C6F51418-C002-4532-B750-3A3466489A3F}">
      <dsp:nvSpPr>
        <dsp:cNvPr id="0" name=""/>
        <dsp:cNvSpPr/>
      </dsp:nvSpPr>
      <dsp:spPr>
        <a:xfrm>
          <a:off x="0" y="4899471"/>
          <a:ext cx="10960768" cy="623610"/>
        </a:xfrm>
        <a:prstGeom prst="roundRect">
          <a:avLst/>
        </a:prstGeom>
        <a:gradFill flip="none" rotWithShape="1">
          <a:gsLst>
            <a:gs pos="11000">
              <a:schemeClr val="accent1">
                <a:alpha val="35000"/>
                <a:lumMod val="73000"/>
                <a:lumOff val="27000"/>
              </a:schemeClr>
            </a:gs>
            <a:gs pos="87000">
              <a:srgbClr val="005F71"/>
            </a:gs>
            <a:gs pos="97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>
              <a:solidFill>
                <a:schemeClr val="bg1"/>
              </a:solidFill>
              <a:latin typeface="Pte Serif" pitchFamily="2" charset="2"/>
              <a:cs typeface="Times New Roman" panose="02020603050405020304" pitchFamily="18" charset="0"/>
            </a:rPr>
            <a:t>Rövid képzések, tanfolyamok, rendezvények és workshopok szervezése a legújabb technológiákról és kutatási módszerekről</a:t>
          </a:r>
        </a:p>
      </dsp:txBody>
      <dsp:txXfrm>
        <a:off x="30442" y="4929913"/>
        <a:ext cx="10899884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6854C-77D4-786C-EA89-A6DE36569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2B79BF-F5D2-DC30-6598-0ED14AF51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4B9B48-7A9F-1574-A725-3616DBBA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9B5-2B7C-4200-81C2-8BA6D04D2CB3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83EA36-F2F8-A0E0-998B-831F9C78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FBE6AC-580C-7AE6-C059-74E2EEA3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9FCF-FCB7-4480-8173-7C9BE9829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2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7CF7A9-5B3E-2E78-2B28-28D3ED7A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780887-B50B-8BAC-C729-EDF0A29E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83BD5B-9A55-3BE0-F01E-0389FD57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59B5-2B7C-4200-81C2-8BA6D04D2CB3}" type="datetimeFigureOut">
              <a:rPr lang="hu-HU" smtClean="0"/>
              <a:t>2026. 05. 04.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54A41B-096D-ABD0-0E7D-0E00E8D1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F4FC37-314A-1AEC-03BB-BD3E7595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9FCF-FCB7-4480-8173-7C9BE98296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26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2026. 05. 04.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siptar.david@pte.h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3" cy="6857999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405326" y="2449794"/>
            <a:ext cx="7173912" cy="1958411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kern="1400" spc="-50" noProof="0" dirty="0">
                <a:solidFill>
                  <a:schemeClr val="bg1"/>
                </a:solidFill>
                <a:latin typeface="Pte Serif" pitchFamily="2" charset="2"/>
                <a:ea typeface="Yu Gothic Light" panose="020B0300000000000000" pitchFamily="34" charset="-128"/>
                <a:cs typeface="Times New Roman" panose="02020603050405020304" pitchFamily="18" charset="0"/>
              </a:rPr>
              <a:t>Kutatás-fejlesztés és innováció vállalati együttműködésben – az </a:t>
            </a:r>
            <a:r>
              <a:rPr lang="hu-HU" b="1" kern="1400" spc="-50" noProof="0" dirty="0" err="1">
                <a:solidFill>
                  <a:schemeClr val="bg1"/>
                </a:solidFill>
                <a:latin typeface="Pte Serif" pitchFamily="2" charset="2"/>
                <a:ea typeface="Yu Gothic Light" panose="020B0300000000000000" pitchFamily="34" charset="-128"/>
                <a:cs typeface="Times New Roman" panose="02020603050405020304" pitchFamily="18" charset="0"/>
              </a:rPr>
              <a:t>alumnik</a:t>
            </a:r>
            <a:r>
              <a:rPr lang="hu-HU" b="1" kern="1400" spc="-50" noProof="0" dirty="0">
                <a:solidFill>
                  <a:schemeClr val="bg1"/>
                </a:solidFill>
                <a:latin typeface="Pte Serif" pitchFamily="2" charset="2"/>
                <a:ea typeface="Yu Gothic Light" panose="020B0300000000000000" pitchFamily="34" charset="-128"/>
                <a:cs typeface="Times New Roman" panose="02020603050405020304" pitchFamily="18" charset="0"/>
              </a:rPr>
              <a:t> szerepe az innovatív fejlődésben</a:t>
            </a:r>
            <a:endParaRPr lang="hu-HU" kern="1400" spc="-50" noProof="0" dirty="0">
              <a:solidFill>
                <a:schemeClr val="bg1"/>
              </a:solidFill>
              <a:latin typeface="Pte Serif" pitchFamily="2" charset="2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519030" y="4600634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00" b="1" spc="-25" noProof="0" dirty="0">
                <a:solidFill>
                  <a:schemeClr val="bg1"/>
                </a:solidFill>
                <a:latin typeface="Pte Serif" pitchFamily="2" charset="2"/>
                <a:cs typeface="Pte Sans"/>
              </a:rPr>
              <a:t>Siptár Dávid</a:t>
            </a:r>
            <a:endParaRPr lang="hu-HU" sz="2400" noProof="0" dirty="0">
              <a:solidFill>
                <a:schemeClr val="bg1"/>
              </a:solidFill>
              <a:latin typeface="Pte Serif" pitchFamily="2" charset="2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pc="-10" noProof="0" dirty="0">
                <a:solidFill>
                  <a:schemeClr val="bg1"/>
                </a:solidFill>
                <a:latin typeface="Pte Serif" pitchFamily="2" charset="2"/>
                <a:cs typeface="Pte Sans"/>
              </a:rPr>
              <a:t>igazgató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pc="-10" noProof="0" dirty="0">
                <a:solidFill>
                  <a:schemeClr val="bg1"/>
                </a:solidFill>
                <a:latin typeface="Pte Serif" pitchFamily="2" charset="2"/>
                <a:cs typeface="Pte Sans"/>
              </a:rPr>
              <a:t>PTE Kancellária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pc="-10" noProof="0" dirty="0">
                <a:solidFill>
                  <a:schemeClr val="bg1"/>
                </a:solidFill>
                <a:latin typeface="Pte Serif" pitchFamily="2" charset="2"/>
                <a:cs typeface="Pte Sans"/>
              </a:rPr>
              <a:t>Innovációmenedzsment és Gazdaságkapcsolati Igazgatóság</a:t>
            </a:r>
            <a:endParaRPr lang="hu-HU" noProof="0" dirty="0">
              <a:solidFill>
                <a:schemeClr val="bg1"/>
              </a:solidFill>
              <a:latin typeface="Pte Serif" pitchFamily="2" charset="2"/>
              <a:cs typeface="Pte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270448-9C76-65F0-5F96-129DAFFA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00" y="-276619"/>
            <a:ext cx="5856411" cy="1664185"/>
          </a:xfrm>
        </p:spPr>
        <p:txBody>
          <a:bodyPr>
            <a:normAutofit/>
          </a:bodyPr>
          <a:lstStyle/>
          <a:p>
            <a:r>
              <a:rPr lang="hu-HU" sz="3200" dirty="0"/>
              <a:t>Prof. Dr. Jakab Ferenc </a:t>
            </a:r>
            <a:r>
              <a:rPr lang="hu-HU" sz="3200" dirty="0" err="1"/>
              <a:t>Proof</a:t>
            </a:r>
            <a:r>
              <a:rPr lang="hu-HU" sz="3200" dirty="0"/>
              <a:t> of </a:t>
            </a:r>
            <a:r>
              <a:rPr lang="hu-HU" sz="3200" dirty="0" err="1"/>
              <a:t>Concept</a:t>
            </a:r>
            <a:r>
              <a:rPr lang="hu-HU" sz="3200" dirty="0"/>
              <a:t> Alap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00C12A-658F-73DE-8553-DFA710AA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4881"/>
            <a:ext cx="6246891" cy="53705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 err="1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PoC</a:t>
            </a:r>
            <a:r>
              <a:rPr lang="hu-HU" sz="17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 Idea, Projekt és Pro támogatások</a:t>
            </a:r>
          </a:p>
          <a:p>
            <a:pPr marL="306388" lvl="1" indent="0">
              <a:lnSpc>
                <a:spcPct val="110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30 db támogatott pályázat</a:t>
            </a:r>
          </a:p>
          <a:p>
            <a:pPr marL="306388" lvl="1" indent="0">
              <a:lnSpc>
                <a:spcPct val="110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206,1 millió Ft támogatási összeg</a:t>
            </a:r>
          </a:p>
          <a:p>
            <a:pPr marL="306388" lvl="1" indent="0">
              <a:lnSpc>
                <a:spcPct val="110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18 hónapos megvalósítási időszak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Támogatott tudományterületek megoszlása:</a:t>
            </a:r>
          </a:p>
          <a:p>
            <a:pPr marL="306388" lvl="1" indent="0">
              <a:lnSpc>
                <a:spcPct val="100000"/>
              </a:lnSpc>
              <a:buNone/>
            </a:pPr>
            <a:r>
              <a:rPr lang="hu-HU" sz="17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Orvostudományok: 40%</a:t>
            </a:r>
          </a:p>
          <a:p>
            <a:pPr marL="306388" lvl="1" indent="0">
              <a:lnSpc>
                <a:spcPct val="100000"/>
              </a:lnSpc>
              <a:buNone/>
            </a:pPr>
            <a:r>
              <a:rPr lang="hu-HU" sz="17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Természettudományok: 23%</a:t>
            </a:r>
          </a:p>
          <a:p>
            <a:pPr marL="306388" lvl="1" indent="0">
              <a:lnSpc>
                <a:spcPct val="100000"/>
              </a:lnSpc>
              <a:buNone/>
            </a:pPr>
            <a:r>
              <a:rPr lang="hu-HU" sz="17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Társadalomtudományok: 10%</a:t>
            </a:r>
          </a:p>
          <a:p>
            <a:pPr marL="306388" lvl="1" indent="0">
              <a:lnSpc>
                <a:spcPct val="100000"/>
              </a:lnSpc>
              <a:buNone/>
            </a:pPr>
            <a:r>
              <a:rPr lang="hu-HU" sz="17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Műszaki tudományok: 27%</a:t>
            </a:r>
            <a:endParaRPr lang="hu-HU" sz="1700" kern="100" noProof="0" dirty="0">
              <a:effectLst/>
              <a:latin typeface="Pte Serif" pitchFamily="2" charset="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 Példák:</a:t>
            </a:r>
          </a:p>
          <a:p>
            <a:pPr marL="306388" lvl="1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vírustisztítási szabadalom tesztelése iparági környezetben (Pro)</a:t>
            </a:r>
          </a:p>
          <a:p>
            <a:pPr marL="306388" lvl="1" indent="0">
              <a:lnSpc>
                <a:spcPct val="115000"/>
              </a:lnSpc>
              <a:buNone/>
            </a:pP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transzdermális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 terápiás rendszerek fejlesztése (projekt)</a:t>
            </a:r>
          </a:p>
          <a:p>
            <a:pPr marL="306388" lvl="1" indent="0">
              <a:lnSpc>
                <a:spcPct val="115000"/>
              </a:lnSpc>
              <a:buNone/>
            </a:pP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NarrCat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-HR fejlesztése piaci hasznosíthatóság céljából (projekt)</a:t>
            </a:r>
          </a:p>
          <a:p>
            <a:pPr marL="306388" lvl="1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In vitro </a:t>
            </a: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fertilizáció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 segítése </a:t>
            </a: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bioimpedancia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 alapú mérési eljárással (Idea)</a:t>
            </a:r>
          </a:p>
          <a:p>
            <a:pPr marL="457200" lvl="1" indent="0">
              <a:lnSpc>
                <a:spcPct val="115000"/>
              </a:lnSpc>
              <a:buNone/>
            </a:pPr>
            <a:endParaRPr lang="hu-HU" sz="1700" kern="1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F3304C7B-5459-F422-2180-FB009E703EF4}"/>
              </a:ext>
            </a:extLst>
          </p:cNvPr>
          <p:cNvSpPr txBox="1">
            <a:spLocks/>
          </p:cNvSpPr>
          <p:nvPr/>
        </p:nvSpPr>
        <p:spPr>
          <a:xfrm>
            <a:off x="6246891" y="3578803"/>
            <a:ext cx="5644158" cy="2906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hu-HU" sz="1700" b="1" kern="100" noProof="0" dirty="0" err="1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PoC</a:t>
            </a:r>
            <a:r>
              <a:rPr lang="hu-HU" sz="1700" b="1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 2025 – NKFIH Alap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A TTC által kiválasztott és támogatott </a:t>
            </a: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PoC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 projektek technológiai és piaci </a:t>
            </a: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validálása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 </a:t>
            </a:r>
            <a:r>
              <a:rPr lang="hu-HU" sz="1700" b="0" i="0" u="none" strike="noStrike" baseline="0" noProof="0" dirty="0">
                <a:solidFill>
                  <a:srgbClr val="000000"/>
                </a:solidFill>
                <a:latin typeface="Pte Serif" pitchFamily="2" charset="2"/>
              </a:rPr>
              <a:t>	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3 Mrd Ft állami keret, </a:t>
            </a:r>
            <a:r>
              <a:rPr lang="hu-HU" sz="1700" kern="100" noProof="0" dirty="0" err="1">
                <a:latin typeface="Pte Serif" pitchFamily="2" charset="2"/>
                <a:cs typeface="Arial" panose="020B0604020202020204" pitchFamily="34" charset="0"/>
              </a:rPr>
              <a:t>max</a:t>
            </a: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. 350 millió Ft támogatás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5–50 millió Ft/projekt támogatás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36 hónap megvalósítás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700" kern="100" noProof="0" dirty="0">
                <a:latin typeface="Pte Serif" pitchFamily="2" charset="2"/>
                <a:cs typeface="Arial" panose="020B0604020202020204" pitchFamily="34" charset="0"/>
              </a:rPr>
              <a:t>70 beérkezett pályázat, 1,1 milliárd forint forrásigény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hu-HU" sz="1900" kern="1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hu-HU" noProof="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8D3B111-21DA-EF2C-306A-D3DB4E869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6645656" y="204905"/>
            <a:ext cx="5055967" cy="3224095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584AD3D-F07D-E9BA-FEA1-8EF3B40AEC8E}"/>
              </a:ext>
            </a:extLst>
          </p:cNvPr>
          <p:cNvSpPr/>
          <p:nvPr/>
        </p:nvSpPr>
        <p:spPr>
          <a:xfrm>
            <a:off x="7805084" y="1387566"/>
            <a:ext cx="1768684" cy="1309914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75921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D084-A97C-3C00-60F8-B9A3B0A7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2BC1B89-2C5B-72D8-C0EB-13F236AC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1388197" y="253495"/>
            <a:ext cx="9415605" cy="600415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9F21D51E-9FDB-B821-65D5-4E2DD8F9CF14}"/>
              </a:ext>
            </a:extLst>
          </p:cNvPr>
          <p:cNvSpPr/>
          <p:nvPr/>
        </p:nvSpPr>
        <p:spPr>
          <a:xfrm>
            <a:off x="6881540" y="1326784"/>
            <a:ext cx="1018876" cy="3117199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15463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CF9A8B82-E393-2F89-7EA0-A07427CE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5555247" y="335527"/>
            <a:ext cx="6042804" cy="385338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A270448-9C76-65F0-5F96-129DAFFA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99" y="50769"/>
            <a:ext cx="5269580" cy="7794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sz="3200" dirty="0"/>
              <a:t>Kooperatív K+F pályázatok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67CC9F34-B8D7-F9C2-29E3-862BEB1C3039}"/>
              </a:ext>
            </a:extLst>
          </p:cNvPr>
          <p:cNvSpPr/>
          <p:nvPr/>
        </p:nvSpPr>
        <p:spPr>
          <a:xfrm>
            <a:off x="620521" y="7539698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/>
              <a:t>PTE tulajdonrész nélküli társaság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65442E6E-18B9-1048-7944-F6B5D5E4C589}"/>
              </a:ext>
            </a:extLst>
          </p:cNvPr>
          <p:cNvSpPr/>
          <p:nvPr/>
        </p:nvSpPr>
        <p:spPr>
          <a:xfrm>
            <a:off x="7829611" y="7539698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/>
              <a:t>PTE cégének részesedésével működő társaság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07AF7021-4272-2AE3-09FC-B6AC618C194E}"/>
              </a:ext>
            </a:extLst>
          </p:cNvPr>
          <p:cNvSpPr/>
          <p:nvPr/>
        </p:nvSpPr>
        <p:spPr>
          <a:xfrm>
            <a:off x="4225066" y="7539698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/>
              <a:t>PTE tulajdonrésszel működő társaság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00C12A-658F-73DE-8553-DFA710AA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24" y="1293876"/>
            <a:ext cx="4470519" cy="289503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2024-től elérhető felhívás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Két támogatási kör</a:t>
            </a:r>
            <a:endParaRPr lang="hu-HU" sz="1600" kern="100" noProof="0" dirty="0">
              <a:effectLst/>
              <a:latin typeface="Pte Serif" pitchFamily="2" charset="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PTE forrás: 90 millió Ft keretösszeg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8 támogatott projekt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Összesen 137 millió Ft támogatás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TTC közreműködés a megvalósítás során</a:t>
            </a:r>
          </a:p>
          <a:p>
            <a:pPr marL="0" lvl="0" indent="0">
              <a:lnSpc>
                <a:spcPct val="115000"/>
              </a:lnSpc>
              <a:buNone/>
            </a:pPr>
            <a:endParaRPr lang="hu-HU" sz="1600" kern="100" noProof="0" dirty="0">
              <a:effectLst/>
              <a:latin typeface="Pte Serif" pitchFamily="2" charset="2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sz="1600" noProof="0" dirty="0">
              <a:latin typeface="Pte Serif" pitchFamily="2" charset="2"/>
            </a:endParaRP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25DDEF63-D21B-B8EB-D5DF-CE45FA86E7B9}"/>
              </a:ext>
            </a:extLst>
          </p:cNvPr>
          <p:cNvSpPr txBox="1">
            <a:spLocks/>
          </p:cNvSpPr>
          <p:nvPr/>
        </p:nvSpPr>
        <p:spPr>
          <a:xfrm>
            <a:off x="325924" y="4006794"/>
            <a:ext cx="12030931" cy="2202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hu-HU" sz="2200" b="1" kern="100" noProof="0" dirty="0"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2200" noProof="0" dirty="0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O</a:t>
            </a:r>
            <a:r>
              <a:rPr lang="hu-HU" sz="2200" b="0" i="0" noProof="0" dirty="0">
                <a:solidFill>
                  <a:srgbClr val="242424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ptikai alapú, </a:t>
            </a:r>
            <a:r>
              <a:rPr lang="hu-HU" sz="2200" b="0" i="0" noProof="0" dirty="0" err="1">
                <a:solidFill>
                  <a:srgbClr val="242424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aflatoxin</a:t>
            </a:r>
            <a:r>
              <a:rPr lang="hu-HU" sz="2200" b="0" i="0" noProof="0" dirty="0">
                <a:solidFill>
                  <a:srgbClr val="242424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 fertőzést detektáló műszer prototípus fejlesztése</a:t>
            </a:r>
            <a:endParaRPr lang="hu-HU" sz="2200" b="0" i="0" kern="100" noProof="0" dirty="0">
              <a:solidFill>
                <a:srgbClr val="242424"/>
              </a:solidFill>
              <a:effectLst/>
              <a:latin typeface="Pte Serif" pitchFamily="2" charset="2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hu-HU" sz="2200" noProof="0" dirty="0">
                <a:solidFill>
                  <a:srgbClr val="000000"/>
                </a:solidFill>
                <a:latin typeface="Pte Serif" pitchFamily="2" charset="2"/>
                <a:cs typeface="Calibri" panose="020F0502020204030204" pitchFamily="34" charset="0"/>
              </a:rPr>
              <a:t>F</a:t>
            </a:r>
            <a:r>
              <a:rPr lang="hu-HU" sz="2200" b="0" i="0" noProof="0" dirty="0">
                <a:solidFill>
                  <a:srgbClr val="000000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ém alapanyagot használó additív technológiával készülő titán </a:t>
            </a:r>
            <a:r>
              <a:rPr lang="hu-HU" sz="2200" b="0" i="0" noProof="0" dirty="0" err="1">
                <a:solidFill>
                  <a:srgbClr val="000000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endoprotézisek</a:t>
            </a:r>
            <a:r>
              <a:rPr lang="hu-HU" sz="2200" b="0" i="0" noProof="0" dirty="0">
                <a:solidFill>
                  <a:srgbClr val="000000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 technológiai validációja</a:t>
            </a:r>
            <a:endParaRPr lang="hu-HU" sz="2200" kern="100" noProof="0" dirty="0">
              <a:solidFill>
                <a:srgbClr val="242424"/>
              </a:solidFill>
              <a:latin typeface="Pte Serif" pitchFamily="2" charset="2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hu-HU" sz="2200" noProof="0" dirty="0" err="1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Mikrofluidikai</a:t>
            </a:r>
            <a:r>
              <a:rPr lang="hu-HU" sz="2200" noProof="0" dirty="0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 chip kifejlesztése. Tenyésztett embriók tápfolyadék felülúszójában lévő EV-</a:t>
            </a:r>
            <a:r>
              <a:rPr lang="hu-HU" sz="2200" noProof="0" dirty="0" err="1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khez</a:t>
            </a:r>
            <a:r>
              <a:rPr lang="hu-HU" sz="2200" noProof="0" dirty="0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 kötött DNS kimutatása (Non-</a:t>
            </a:r>
            <a:r>
              <a:rPr lang="hu-HU" sz="2200" noProof="0" dirty="0" err="1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invaziv</a:t>
            </a:r>
            <a:r>
              <a:rPr lang="hu-HU" sz="2200" noProof="0" dirty="0">
                <a:solidFill>
                  <a:srgbClr val="242424"/>
                </a:solidFill>
                <a:latin typeface="Pte Serif" pitchFamily="2" charset="2"/>
                <a:cs typeface="Calibri" panose="020F0502020204030204" pitchFamily="34" charset="0"/>
              </a:rPr>
              <a:t> módszer a kompetens embrió azonosítására)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2200" b="0" i="0" noProof="0" dirty="0">
                <a:solidFill>
                  <a:srgbClr val="242424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AI alapú szoftvertesztelési és folyamatelemzési rendszer kifejlesztése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2200" b="0" i="0" noProof="0" dirty="0">
                <a:solidFill>
                  <a:srgbClr val="242424"/>
                </a:solidFill>
                <a:effectLst/>
                <a:latin typeface="Pte Serif" pitchFamily="2" charset="2"/>
                <a:cs typeface="Calibri" panose="020F0502020204030204" pitchFamily="34" charset="0"/>
              </a:rPr>
              <a:t>Fóbiás szorongás csökkentésének lehetőségeinek vizsgálata virtuális valóság alapú expozícióval</a:t>
            </a:r>
            <a:endParaRPr lang="hu-HU" sz="2200" kern="100" noProof="0" dirty="0">
              <a:latin typeface="Pte Serif" pitchFamily="2" charset="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hu-HU" sz="2200" kern="100" noProof="0" dirty="0">
              <a:latin typeface="Pte Serif" pitchFamily="2" charset="2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noProof="0" dirty="0">
              <a:latin typeface="Pte Serif" pitchFamily="2" charset="2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96E253B-2846-E2A9-740C-638CAFA80224}"/>
              </a:ext>
            </a:extLst>
          </p:cNvPr>
          <p:cNvSpPr/>
          <p:nvPr/>
        </p:nvSpPr>
        <p:spPr>
          <a:xfrm>
            <a:off x="9002094" y="1141358"/>
            <a:ext cx="736265" cy="1857874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08387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88A14-9E17-901B-E3C4-5D25C77ED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7B88DB-4267-9825-C12E-DB54F5A01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40" y="1073078"/>
            <a:ext cx="4708713" cy="290093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Rendelkezésre álló </a:t>
            </a: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infrastruktúra és kapacitás fókuszált módon történő hasznosítása, piaci igények szerint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3 éves program és mentoráció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 err="1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Pre</a:t>
            </a: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-inkubációval egybekötött kiválasztási folyamat és üzleti tervezés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Bevételi célok és </a:t>
            </a:r>
            <a:r>
              <a:rPr lang="hu-HU" sz="1600" kern="100" noProof="0" dirty="0" err="1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indukátorrendszer</a:t>
            </a:r>
            <a:endParaRPr lang="hu-HU" sz="1600" kern="100" noProof="0" dirty="0">
              <a:latin typeface="Pte Serif" pitchFamily="2" charset="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10 támogatott szolgáltatás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15D2B549-D4C5-826A-4D21-58D04AF894D0}"/>
              </a:ext>
            </a:extLst>
          </p:cNvPr>
          <p:cNvSpPr txBox="1">
            <a:spLocks/>
          </p:cNvSpPr>
          <p:nvPr/>
        </p:nvSpPr>
        <p:spPr>
          <a:xfrm>
            <a:off x="421140" y="3974013"/>
            <a:ext cx="11948235" cy="268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hu-HU" sz="1600" b="1" kern="100" noProof="0" dirty="0"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Példák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kern="100" noProof="0" dirty="0">
                <a:latin typeface="Pte Serif" pitchFamily="2" charset="2"/>
                <a:ea typeface="Calibri" panose="020F0502020204030204" pitchFamily="34" charset="0"/>
                <a:cs typeface="Calibri" panose="020F0502020204030204" pitchFamily="34" charset="0"/>
              </a:rPr>
              <a:t>Human-Y komplex munkavállalói jóllétmérés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noProof="0" dirty="0">
                <a:latin typeface="Pte Serif" pitchFamily="2" charset="2"/>
                <a:cs typeface="Calibri" panose="020F0502020204030204" pitchFamily="34" charset="0"/>
              </a:rPr>
              <a:t>Alapszintű állategészségügyi szolgáltatás fejlesztése és biztosítása </a:t>
            </a:r>
            <a:r>
              <a:rPr lang="hu-HU" sz="1600" noProof="0" dirty="0" err="1">
                <a:latin typeface="Pte Serif" pitchFamily="2" charset="2"/>
                <a:cs typeface="Calibri" panose="020F0502020204030204" pitchFamily="34" charset="0"/>
              </a:rPr>
              <a:t>preklinikai</a:t>
            </a:r>
            <a:r>
              <a:rPr lang="hu-HU" sz="1600" noProof="0" dirty="0">
                <a:latin typeface="Pte Serif" pitchFamily="2" charset="2"/>
                <a:cs typeface="Calibri" panose="020F0502020204030204" pitchFamily="34" charset="0"/>
              </a:rPr>
              <a:t> kutatások során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noProof="0" dirty="0">
                <a:latin typeface="Pte Serif" pitchFamily="2" charset="2"/>
                <a:cs typeface="Calibri" panose="020F0502020204030204" pitchFamily="34" charset="0"/>
              </a:rPr>
              <a:t>Komplex sportteljesítmény vizsgálat biztosítása sportegyesületek utánpótláskorú sportolói számára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noProof="0" dirty="0">
                <a:latin typeface="Pte Serif" pitchFamily="2" charset="2"/>
                <a:cs typeface="Calibri" panose="020F0502020204030204" pitchFamily="34" charset="0"/>
              </a:rPr>
              <a:t>Additív gyártástechnológián alapuló kisszériás gyártás és prototípus-fejlesztés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hu-HU" sz="1600" noProof="0" dirty="0">
                <a:latin typeface="Pte Serif" pitchFamily="2" charset="2"/>
                <a:cs typeface="Calibri" panose="020F0502020204030204" pitchFamily="34" charset="0"/>
              </a:rPr>
              <a:t>Vízminőséghez kapcsolódó mikrobiológiai és kémiai vizsgálatok elvégzése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B5BFD0-064E-62A6-E779-F9E53573C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5555247" y="335527"/>
            <a:ext cx="6042804" cy="385338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21408770-A7AF-56A1-5722-55C9A4B25814}"/>
              </a:ext>
            </a:extLst>
          </p:cNvPr>
          <p:cNvSpPr/>
          <p:nvPr/>
        </p:nvSpPr>
        <p:spPr>
          <a:xfrm>
            <a:off x="9002094" y="1141358"/>
            <a:ext cx="736265" cy="1857874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1673185-744B-73DE-E27B-0E7FFA9F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66" y="-212422"/>
            <a:ext cx="4918197" cy="1509721"/>
          </a:xfrm>
        </p:spPr>
        <p:txBody>
          <a:bodyPr>
            <a:normAutofit/>
          </a:bodyPr>
          <a:lstStyle/>
          <a:p>
            <a:r>
              <a:rPr lang="hu-HU" sz="2900" dirty="0"/>
              <a:t>PTE Service Unit Program </a:t>
            </a:r>
          </a:p>
        </p:txBody>
      </p:sp>
    </p:spTree>
    <p:extLst>
      <p:ext uri="{BB962C8B-B14F-4D97-AF65-F5344CB8AC3E}">
        <p14:creationId xmlns:p14="http://schemas.microsoft.com/office/powerpoint/2010/main" val="1645485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A19D-0683-923A-7A6B-6CF7F4D4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96AE90E-4421-A13C-E93C-1948FB93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1388197" y="253495"/>
            <a:ext cx="9415605" cy="6004154"/>
          </a:xfrm>
          <a:prstGeom prst="rect">
            <a:avLst/>
          </a:prstGeom>
        </p:spPr>
      </p:pic>
      <p:pic>
        <p:nvPicPr>
          <p:cNvPr id="8" name="Tartalom helye 3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AD8F5492-2995-95BA-189A-0EFA1ED52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657" r="40969" b="9539"/>
          <a:stretch/>
        </p:blipFill>
        <p:spPr>
          <a:xfrm>
            <a:off x="-6588408" y="358247"/>
            <a:ext cx="5473775" cy="5794650"/>
          </a:xfrm>
          <a:prstGeom prst="rect">
            <a:avLst/>
          </a:prstGeom>
        </p:spPr>
      </p:pic>
      <p:pic>
        <p:nvPicPr>
          <p:cNvPr id="9" name="Tartalom helye 3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F6492697-60C8-E899-2E1B-870B8ED0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1" t="-1658" r="11346" b="9887"/>
          <a:stretch/>
        </p:blipFill>
        <p:spPr>
          <a:xfrm>
            <a:off x="12939253" y="217263"/>
            <a:ext cx="3117289" cy="595700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506F225F-721E-5E3E-D0E1-C1B0304A8E3F}"/>
              </a:ext>
            </a:extLst>
          </p:cNvPr>
          <p:cNvSpPr/>
          <p:nvPr/>
        </p:nvSpPr>
        <p:spPr>
          <a:xfrm>
            <a:off x="9029526" y="1955174"/>
            <a:ext cx="1774276" cy="2406514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90297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D472F676-932C-9E51-FC30-B463D766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657" r="40969" b="9539"/>
          <a:stretch/>
        </p:blipFill>
        <p:spPr>
          <a:xfrm>
            <a:off x="1737444" y="298440"/>
            <a:ext cx="5473775" cy="5794650"/>
          </a:xfrm>
          <a:prstGeom prst="rect">
            <a:avLst/>
          </a:prstGeom>
        </p:spPr>
      </p:pic>
      <p:pic>
        <p:nvPicPr>
          <p:cNvPr id="5" name="Tartalom helye 3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9B35A7FA-B59A-BD38-A51C-1C395ED6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1" t="-1658" r="11346" b="9887"/>
          <a:stretch/>
        </p:blipFill>
        <p:spPr>
          <a:xfrm>
            <a:off x="7452853" y="144182"/>
            <a:ext cx="3117289" cy="595700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A74C936-48E1-B979-1D61-CECDEA357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-9741014" y="298440"/>
            <a:ext cx="9415605" cy="6004154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90042BE1-43F4-2E81-34E1-69A88A90C0FB}"/>
              </a:ext>
            </a:extLst>
          </p:cNvPr>
          <p:cNvSpPr/>
          <p:nvPr/>
        </p:nvSpPr>
        <p:spPr>
          <a:xfrm>
            <a:off x="-2139120" y="2136296"/>
            <a:ext cx="1195058" cy="2120633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27B71930-4410-76DF-F6E7-5E5200A4A6DD}"/>
              </a:ext>
            </a:extLst>
          </p:cNvPr>
          <p:cNvSpPr/>
          <p:nvPr/>
        </p:nvSpPr>
        <p:spPr>
          <a:xfrm>
            <a:off x="1250818" y="7278617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>
                <a:latin typeface="Pte Serif" pitchFamily="2" charset="2"/>
              </a:rPr>
              <a:t>PTE tulajdonrész nélküli társaság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D3F5159D-B6FD-1A77-B883-BEB5C6021C56}"/>
              </a:ext>
            </a:extLst>
          </p:cNvPr>
          <p:cNvSpPr/>
          <p:nvPr/>
        </p:nvSpPr>
        <p:spPr>
          <a:xfrm>
            <a:off x="8339956" y="7278617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>
                <a:latin typeface="Pte Serif" pitchFamily="2" charset="2"/>
              </a:rPr>
              <a:t>PTE TTC részesedésével működő társaság</a:t>
            </a: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94D4FE64-45FA-7314-DDD4-B1E12BE36CFD}"/>
              </a:ext>
            </a:extLst>
          </p:cNvPr>
          <p:cNvSpPr/>
          <p:nvPr/>
        </p:nvSpPr>
        <p:spPr>
          <a:xfrm>
            <a:off x="4795387" y="7278617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>
                <a:latin typeface="Pte Serif" pitchFamily="2" charset="2"/>
              </a:rPr>
              <a:t>PTE tulajdonrésszel működő társaság</a:t>
            </a:r>
          </a:p>
        </p:txBody>
      </p:sp>
    </p:spTree>
    <p:extLst>
      <p:ext uri="{BB962C8B-B14F-4D97-AF65-F5344CB8AC3E}">
        <p14:creationId xmlns:p14="http://schemas.microsoft.com/office/powerpoint/2010/main" val="33067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AB1389-5FD0-C9DF-6742-F363AFAB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07" y="234993"/>
            <a:ext cx="10515600" cy="587040"/>
          </a:xfrm>
        </p:spPr>
        <p:txBody>
          <a:bodyPr>
            <a:normAutofit/>
          </a:bodyPr>
          <a:lstStyle/>
          <a:p>
            <a:r>
              <a:rPr lang="hu-HU" sz="2900" dirty="0"/>
              <a:t>Spin-</a:t>
            </a:r>
            <a:r>
              <a:rPr lang="hu-HU" sz="2900" dirty="0" err="1"/>
              <a:t>off</a:t>
            </a:r>
            <a:r>
              <a:rPr lang="hu-HU" sz="2900" dirty="0"/>
              <a:t> társaság és vállalat alapítás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37D79D-A71A-4128-2E6B-2C22BED2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06" y="1459086"/>
            <a:ext cx="11314632" cy="2512047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hu-HU" sz="20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Spin-</a:t>
            </a:r>
            <a:r>
              <a:rPr lang="hu-HU" sz="2000" kern="100" noProof="0" dirty="0" err="1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off</a:t>
            </a:r>
            <a:r>
              <a:rPr lang="hu-HU" sz="20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 társaság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u-HU" sz="20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a szellemi alkotás hasznosítása céljából kell alapítani,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u-HU" sz="20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a szellemi alkotásnak, amelyet hasznosít - legalább részben - a PTE-n kellett létrejönnie,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2000" kern="100" noProof="0" dirty="0">
                <a:effectLst/>
                <a:latin typeface="Pte Serif" pitchFamily="2" charset="2"/>
                <a:ea typeface="Calibri" panose="020F0502020204030204" pitchFamily="34" charset="0"/>
                <a:cs typeface="Arial" panose="020B0604020202020204" pitchFamily="34" charset="0"/>
              </a:rPr>
              <a:t>a szellemi alkotás felett rendelkezési joggal kell rendelkeznie, amelynek az alapja lehet apport, átruházás vagy licencia.</a:t>
            </a:r>
          </a:p>
          <a:p>
            <a:endParaRPr lang="hu-HU" noProof="0" dirty="0">
              <a:latin typeface="Pte Serif" pitchFamily="2" charset="2"/>
            </a:endParaRP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80237D05-C1FE-FCC8-769F-0E4D24963A79}"/>
              </a:ext>
            </a:extLst>
          </p:cNvPr>
          <p:cNvSpPr/>
          <p:nvPr/>
        </p:nvSpPr>
        <p:spPr>
          <a:xfrm>
            <a:off x="865807" y="4210564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>
                <a:latin typeface="Pte Serif" pitchFamily="2" charset="2"/>
              </a:rPr>
              <a:t>PTE tulajdonrész nélküli társaság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EC15CD5A-F3E7-4889-975D-F011DEA5A2B1}"/>
              </a:ext>
            </a:extLst>
          </p:cNvPr>
          <p:cNvSpPr/>
          <p:nvPr/>
        </p:nvSpPr>
        <p:spPr>
          <a:xfrm>
            <a:off x="7954945" y="4210564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>
                <a:latin typeface="Pte Serif" pitchFamily="2" charset="2"/>
              </a:rPr>
              <a:t>PTE TTC részesedésével működő társaság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CC2A8738-FD9E-7224-CE54-ADDA7DA68D54}"/>
              </a:ext>
            </a:extLst>
          </p:cNvPr>
          <p:cNvSpPr/>
          <p:nvPr/>
        </p:nvSpPr>
        <p:spPr>
          <a:xfrm>
            <a:off x="4410376" y="4210564"/>
            <a:ext cx="3016666" cy="105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noProof="0" dirty="0">
                <a:latin typeface="Pte Serif" pitchFamily="2" charset="2"/>
              </a:rPr>
              <a:t>PTE tulajdonrésszel működő társaság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661CD5-E55B-0540-EE31-41C4319642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-5888368" y="1681861"/>
            <a:ext cx="5479661" cy="3494277"/>
          </a:xfrm>
          <a:prstGeom prst="rect">
            <a:avLst/>
          </a:prstGeom>
        </p:spPr>
      </p:pic>
      <p:pic>
        <p:nvPicPr>
          <p:cNvPr id="11" name="Tartalom helye 3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BFDF4DB2-F760-C39C-76BE-FEF1F52F3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657" r="40969" b="9539"/>
          <a:stretch/>
        </p:blipFill>
        <p:spPr>
          <a:xfrm>
            <a:off x="-5956664" y="225359"/>
            <a:ext cx="5473775" cy="5794650"/>
          </a:xfrm>
          <a:prstGeom prst="rect">
            <a:avLst/>
          </a:prstGeom>
        </p:spPr>
      </p:pic>
      <p:pic>
        <p:nvPicPr>
          <p:cNvPr id="12" name="Tartalom helye 3" descr="A képen szöveg, képernyőkép, Betűtípus, Téglalap látható&#10;&#10;Automatikusan generált leírás">
            <a:extLst>
              <a:ext uri="{FF2B5EF4-FFF2-40B4-BE49-F238E27FC236}">
                <a16:creationId xmlns:a16="http://schemas.microsoft.com/office/drawing/2014/main" id="{731D25FB-E74A-054A-315B-72B627000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1" t="-1658" r="11346" b="9887"/>
          <a:stretch/>
        </p:blipFill>
        <p:spPr>
          <a:xfrm>
            <a:off x="12446741" y="234993"/>
            <a:ext cx="3117289" cy="5957004"/>
          </a:xfrm>
          <a:prstGeom prst="rect">
            <a:avLst/>
          </a:prstGeom>
        </p:spPr>
      </p:pic>
      <p:sp>
        <p:nvSpPr>
          <p:cNvPr id="8" name="Shape 14">
            <a:extLst>
              <a:ext uri="{FF2B5EF4-FFF2-40B4-BE49-F238E27FC236}">
                <a16:creationId xmlns:a16="http://schemas.microsoft.com/office/drawing/2014/main" id="{51A4B70D-E09F-0B7A-8B75-CE6067625E70}"/>
              </a:ext>
            </a:extLst>
          </p:cNvPr>
          <p:cNvSpPr/>
          <p:nvPr/>
        </p:nvSpPr>
        <p:spPr>
          <a:xfrm flipV="1">
            <a:off x="604206" y="5501127"/>
            <a:ext cx="10661201" cy="67569"/>
          </a:xfrm>
          <a:prstGeom prst="line">
            <a:avLst/>
          </a:prstGeom>
          <a:noFill/>
          <a:ln w="25400">
            <a:solidFill>
              <a:srgbClr val="062B5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Text 15">
            <a:extLst>
              <a:ext uri="{FF2B5EF4-FFF2-40B4-BE49-F238E27FC236}">
                <a16:creationId xmlns:a16="http://schemas.microsoft.com/office/drawing/2014/main" id="{8587F710-2262-DE1D-2387-B87B9554C55A}"/>
              </a:ext>
            </a:extLst>
          </p:cNvPr>
          <p:cNvSpPr/>
          <p:nvPr/>
        </p:nvSpPr>
        <p:spPr>
          <a:xfrm>
            <a:off x="3912019" y="5630830"/>
            <a:ext cx="4087368" cy="493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062B5F"/>
                </a:solidFill>
                <a:latin typeface="Pte Sans" pitchFamily="2" charset="2"/>
              </a:rPr>
              <a:t>Vegyes tulajdonú vállalat</a:t>
            </a:r>
            <a:endParaRPr lang="en-US" dirty="0">
              <a:latin typeface="Pte San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584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199FCA-DB14-AD35-B7F4-C5BCB308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53" y="105109"/>
            <a:ext cx="11658600" cy="628817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sz="2900" b="1" dirty="0">
                <a:latin typeface="Pte Serif" pitchFamily="2" charset="2"/>
                <a:ea typeface="+mj-ea"/>
                <a:cs typeface="+mj-cs"/>
              </a:rPr>
              <a:t>Pécsi Tudományegyetem TTC – PTE Inno-Capital Kft.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527C4C-8A34-CB43-5C2F-A1B258547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980684"/>
              </p:ext>
            </p:extLst>
          </p:nvPr>
        </p:nvGraphicFramePr>
        <p:xfrm>
          <a:off x="766691" y="594673"/>
          <a:ext cx="10960768" cy="554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Tartalom helye 5" descr="A képen szöveg, képernyőkép, diagram, víz látható&#10;&#10;Automatikusan generált leírás">
            <a:extLst>
              <a:ext uri="{FF2B5EF4-FFF2-40B4-BE49-F238E27FC236}">
                <a16:creationId xmlns:a16="http://schemas.microsoft.com/office/drawing/2014/main" id="{52CB2AAA-3C77-0F18-6255-460C17968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r="45625"/>
          <a:stretch/>
        </p:blipFill>
        <p:spPr>
          <a:xfrm>
            <a:off x="0" y="-5613285"/>
            <a:ext cx="5776440" cy="5274157"/>
          </a:xfrm>
          <a:prstGeom prst="rect">
            <a:avLst/>
          </a:prstGeom>
        </p:spPr>
      </p:pic>
      <p:pic>
        <p:nvPicPr>
          <p:cNvPr id="5" name="Kép 4" descr="A képen szöveg, képernyőkép, Betűtípus, névjegykártya látható&#10;&#10;Automatikusan generált leírás">
            <a:extLst>
              <a:ext uri="{FF2B5EF4-FFF2-40B4-BE49-F238E27FC236}">
                <a16:creationId xmlns:a16="http://schemas.microsoft.com/office/drawing/2014/main" id="{E6D5275D-18E0-1C39-9FA5-9AF6642580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 r="427"/>
          <a:stretch/>
        </p:blipFill>
        <p:spPr>
          <a:xfrm>
            <a:off x="8728876" y="-5884974"/>
            <a:ext cx="2365518" cy="2115145"/>
          </a:xfrm>
          <a:prstGeom prst="rect">
            <a:avLst/>
          </a:prstGeom>
        </p:spPr>
      </p:pic>
      <p:pic>
        <p:nvPicPr>
          <p:cNvPr id="6" name="Kép 5" descr="A képen szöveg, Betűtípus, képernyőkép, névjegykártya látható&#10;&#10;Automatikusan generált leírás">
            <a:extLst>
              <a:ext uri="{FF2B5EF4-FFF2-40B4-BE49-F238E27FC236}">
                <a16:creationId xmlns:a16="http://schemas.microsoft.com/office/drawing/2014/main" id="{ED7BCE3E-594C-924E-0EF7-9106264251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40" y="-5884974"/>
            <a:ext cx="2455227" cy="21151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6FE47AD-23E3-1C7D-73CB-2836FBFBAC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50041" b="-575"/>
          <a:stretch/>
        </p:blipFill>
        <p:spPr>
          <a:xfrm>
            <a:off x="5866150" y="-3811418"/>
            <a:ext cx="2365517" cy="16704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33E1F6-252A-8592-FF10-563A29DFE4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6" r="1051" b="-82"/>
          <a:stretch/>
        </p:blipFill>
        <p:spPr>
          <a:xfrm>
            <a:off x="8728876" y="-3811419"/>
            <a:ext cx="2365518" cy="167042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A14C5C2-DFB7-9BD5-7627-E41466438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r="50422"/>
          <a:stretch/>
        </p:blipFill>
        <p:spPr>
          <a:xfrm>
            <a:off x="5866150" y="-2140997"/>
            <a:ext cx="2371305" cy="83069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CE9F821-8855-7285-9A9E-BA0D903C3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r="1396"/>
          <a:stretch/>
        </p:blipFill>
        <p:spPr>
          <a:xfrm>
            <a:off x="8723089" y="-2116105"/>
            <a:ext cx="2371305" cy="839661"/>
          </a:xfrm>
          <a:prstGeom prst="rect">
            <a:avLst/>
          </a:prstGeom>
        </p:spPr>
      </p:pic>
      <p:pic>
        <p:nvPicPr>
          <p:cNvPr id="11" name="Kép 10" descr="A képen szöveg, képernyőkép, Betűtípus, Acélkék látható&#10;&#10;Automatikusan generált leírás">
            <a:extLst>
              <a:ext uri="{FF2B5EF4-FFF2-40B4-BE49-F238E27FC236}">
                <a16:creationId xmlns:a16="http://schemas.microsoft.com/office/drawing/2014/main" id="{E4EBC50F-188D-7281-DF50-3B734D7A2C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866150" y="-1277640"/>
            <a:ext cx="2399559" cy="83069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6C608E5-9612-49DA-ABAB-DFB958D6B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/>
          <a:stretch/>
        </p:blipFill>
        <p:spPr>
          <a:xfrm>
            <a:off x="8723089" y="-1251551"/>
            <a:ext cx="2371305" cy="8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3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07266" y="14705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noProof="0" dirty="0">
                <a:latin typeface="Pte Serif" pitchFamily="2" charset="2"/>
              </a:rPr>
              <a:t>Köszönöm a figyelmet!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7583084-A9F4-38B8-4457-6C989C105FA7}"/>
              </a:ext>
            </a:extLst>
          </p:cNvPr>
          <p:cNvSpPr txBox="1"/>
          <p:nvPr/>
        </p:nvSpPr>
        <p:spPr>
          <a:xfrm>
            <a:off x="1285861" y="3735623"/>
            <a:ext cx="5659437" cy="195841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noProof="0" dirty="0">
                <a:solidFill>
                  <a:srgbClr val="3071B8"/>
                </a:solidFill>
                <a:latin typeface="Pte Serif" pitchFamily="2" charset="2"/>
                <a:cs typeface="Pte Sans"/>
              </a:rPr>
              <a:t>Siptár Dávid</a:t>
            </a:r>
            <a:endParaRPr lang="hu-HU" sz="2450" noProof="0" dirty="0">
              <a:solidFill>
                <a:srgbClr val="3071B8"/>
              </a:solidFill>
              <a:latin typeface="Pte Serif" pitchFamily="2" charset="2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noProof="0" dirty="0">
                <a:latin typeface="Pte Serif" pitchFamily="2" charset="2"/>
                <a:cs typeface="Pte Sans"/>
              </a:rPr>
              <a:t>igazgató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noProof="0" dirty="0">
                <a:latin typeface="Pte Serif" pitchFamily="2" charset="2"/>
                <a:cs typeface="Pte Sans"/>
              </a:rPr>
              <a:t>PTE Kancellária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noProof="0" dirty="0">
                <a:latin typeface="Pte Serif" pitchFamily="2" charset="2"/>
                <a:cs typeface="Pte Sans"/>
              </a:rPr>
              <a:t>Innovációmenedzsment és Gazdaságkapcsolati Igazgatóság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latin typeface="Pte Serif" pitchFamily="2" charset="2"/>
                <a:cs typeface="Pte Sans"/>
                <a:hlinkClick r:id="rId2"/>
              </a:rPr>
              <a:t>siptar.david@pte.hu</a:t>
            </a:r>
            <a:r>
              <a:rPr lang="hu-HU" sz="2000" spc="-10" dirty="0">
                <a:latin typeface="Pte Serif" pitchFamily="2" charset="2"/>
                <a:cs typeface="Pte Sans"/>
              </a:rPr>
              <a:t> </a:t>
            </a:r>
            <a:endParaRPr lang="hu-HU" sz="2000" noProof="0" dirty="0">
              <a:latin typeface="Pte Serif" pitchFamily="2" charset="2"/>
              <a:cs typeface="Pte San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833DF5-1BF0-A034-63E0-60AC3344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"/>
            <a:ext cx="4876800" cy="14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07FE83-8B45-09FD-90DF-067122B4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D3AFFED3-C125-E8E2-22DA-D207A2E1A40B}"/>
              </a:ext>
            </a:extLst>
          </p:cNvPr>
          <p:cNvSpPr/>
          <p:nvPr/>
        </p:nvSpPr>
        <p:spPr>
          <a:xfrm>
            <a:off x="621792" y="978408"/>
            <a:ext cx="74980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hu-HU" sz="16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Kapcsolati, tudás- és bizalmi tőke, amely a vállalati együttműködéseket gyorsítja</a:t>
            </a:r>
            <a:endParaRPr lang="hu-HU" sz="1600" noProof="0" dirty="0">
              <a:latin typeface="Pte Sans" pitchFamily="2" charset="2"/>
            </a:endParaRP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DDF391A6-4B80-3E90-7672-B665695B52ED}"/>
              </a:ext>
            </a:extLst>
          </p:cNvPr>
          <p:cNvSpPr/>
          <p:nvPr/>
        </p:nvSpPr>
        <p:spPr>
          <a:xfrm>
            <a:off x="502920" y="1600200"/>
            <a:ext cx="11201400" cy="1828800"/>
          </a:xfrm>
          <a:prstGeom prst="roundRect">
            <a:avLst/>
          </a:prstGeom>
          <a:solidFill>
            <a:srgbClr val="EAF3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pic>
        <p:nvPicPr>
          <p:cNvPr id="7" name="Image 1" descr="/mnt/data/assets_alumni/students_alumni.png">
            <a:extLst>
              <a:ext uri="{FF2B5EF4-FFF2-40B4-BE49-F238E27FC236}">
                <a16:creationId xmlns:a16="http://schemas.microsoft.com/office/drawing/2014/main" id="{A2F7EB99-9E15-36E7-56DA-FAE99DD4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0" b="540"/>
          <a:stretch/>
        </p:blipFill>
        <p:spPr>
          <a:xfrm>
            <a:off x="777240" y="1828800"/>
            <a:ext cx="3840480" cy="1371600"/>
          </a:xfrm>
          <a:prstGeom prst="rect">
            <a:avLst/>
          </a:prstGeom>
        </p:spPr>
      </p:pic>
      <p:sp>
        <p:nvSpPr>
          <p:cNvPr id="8" name="Text 6">
            <a:extLst>
              <a:ext uri="{FF2B5EF4-FFF2-40B4-BE49-F238E27FC236}">
                <a16:creationId xmlns:a16="http://schemas.microsoft.com/office/drawing/2014/main" id="{6118EC00-BBEF-13DD-BD5D-ED2DC9FEC4B1}"/>
              </a:ext>
            </a:extLst>
          </p:cNvPr>
          <p:cNvSpPr/>
          <p:nvPr/>
        </p:nvSpPr>
        <p:spPr>
          <a:xfrm>
            <a:off x="4892040" y="1691640"/>
            <a:ext cx="6035040" cy="8229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hu-HU" sz="1600" b="1" noProof="0" dirty="0">
                <a:solidFill>
                  <a:srgbClr val="062B5F"/>
                </a:solidFill>
                <a:latin typeface="Pte Sans" pitchFamily="2" charset="2"/>
              </a:rPr>
              <a:t>A PTE vállalati értékajánlata akkor erős, ha a képzési, HR és K+F kapcsolatok nem külön csatornákon futnak, hanem </a:t>
            </a:r>
            <a:r>
              <a:rPr lang="hu-HU" sz="1600" b="1" noProof="0" dirty="0" err="1">
                <a:solidFill>
                  <a:srgbClr val="062B5F"/>
                </a:solidFill>
                <a:latin typeface="Pte Sans" pitchFamily="2" charset="2"/>
              </a:rPr>
              <a:t>alumni</a:t>
            </a:r>
            <a:r>
              <a:rPr lang="hu-HU" sz="1600" b="1" noProof="0" dirty="0">
                <a:solidFill>
                  <a:srgbClr val="062B5F"/>
                </a:solidFill>
                <a:latin typeface="Pte Sans" pitchFamily="2" charset="2"/>
              </a:rPr>
              <a:t> szereplőkön keresztül is összekapcsolódnak.</a:t>
            </a:r>
            <a:endParaRPr lang="hu-HU" sz="1600" noProof="0" dirty="0">
              <a:latin typeface="Pte Sans" pitchFamily="2" charset="2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1FD7807-FF78-A199-E658-09D23D26D73A}"/>
              </a:ext>
            </a:extLst>
          </p:cNvPr>
          <p:cNvSpPr/>
          <p:nvPr/>
        </p:nvSpPr>
        <p:spPr>
          <a:xfrm>
            <a:off x="4892040" y="2711196"/>
            <a:ext cx="598932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hu-HU" sz="1600" noProof="0" dirty="0">
                <a:solidFill>
                  <a:srgbClr val="1C1F24"/>
                </a:solidFill>
                <a:latin typeface="Pte Sans" pitchFamily="2" charset="2"/>
              </a:rPr>
              <a:t>Az </a:t>
            </a:r>
            <a:r>
              <a:rPr lang="hu-HU" sz="1600" noProof="0" dirty="0" err="1">
                <a:solidFill>
                  <a:srgbClr val="1C1F24"/>
                </a:solidFill>
                <a:latin typeface="Pte Sans" pitchFamily="2" charset="2"/>
              </a:rPr>
              <a:t>alumnik</a:t>
            </a:r>
            <a:r>
              <a:rPr lang="hu-HU" sz="1600" noProof="0" dirty="0">
                <a:solidFill>
                  <a:srgbClr val="1C1F24"/>
                </a:solidFill>
                <a:latin typeface="Pte Sans" pitchFamily="2" charset="2"/>
              </a:rPr>
              <a:t> lehetnek vállalati döntéshozók, szakmai mentorok, projektgazdák, első pilot-partnerek és a PTE innovációs eredményeinek hiteles közvetítői.</a:t>
            </a:r>
            <a:endParaRPr lang="hu-HU" sz="1600" noProof="0" dirty="0">
              <a:latin typeface="Pte Sans" pitchFamily="2" charset="2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2B73C7C-6322-DBC8-40B0-88BF4A4871D9}"/>
              </a:ext>
            </a:extLst>
          </p:cNvPr>
          <p:cNvSpPr/>
          <p:nvPr/>
        </p:nvSpPr>
        <p:spPr>
          <a:xfrm>
            <a:off x="731520" y="4069080"/>
            <a:ext cx="2194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2700" b="1" noProof="0" dirty="0">
                <a:solidFill>
                  <a:srgbClr val="062B5F"/>
                </a:solidFill>
                <a:latin typeface="Pte Sans" pitchFamily="2" charset="2"/>
                <a:ea typeface="Aptos Display" pitchFamily="34" charset="-122"/>
                <a:cs typeface="Aptos Display" pitchFamily="34" charset="-120"/>
              </a:rPr>
              <a:t>35 000+</a:t>
            </a:r>
            <a:endParaRPr lang="hu-HU" sz="2700" noProof="0" dirty="0">
              <a:latin typeface="Pte Sans" pitchFamily="2" charset="2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80EEA5C-446F-F299-F0AC-9D25F031157D}"/>
              </a:ext>
            </a:extLst>
          </p:cNvPr>
          <p:cNvSpPr/>
          <p:nvPr/>
        </p:nvSpPr>
        <p:spPr>
          <a:xfrm>
            <a:off x="731520" y="4581144"/>
            <a:ext cx="1272845" cy="0"/>
          </a:xfrm>
          <a:prstGeom prst="line">
            <a:avLst/>
          </a:prstGeom>
          <a:noFill/>
          <a:ln w="25400">
            <a:solidFill>
              <a:srgbClr val="0067B1"/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F0421B8D-E8D2-1D9C-E682-AB640AD4C012}"/>
              </a:ext>
            </a:extLst>
          </p:cNvPr>
          <p:cNvSpPr/>
          <p:nvPr/>
        </p:nvSpPr>
        <p:spPr>
          <a:xfrm>
            <a:off x="731520" y="4690871"/>
            <a:ext cx="2194560" cy="85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 err="1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alumni</a:t>
            </a: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 hálózat – diplomások, szakemberek, vezetők, döntéshozók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312FF75-16BC-E51B-BAB9-332B91B8F656}"/>
              </a:ext>
            </a:extLst>
          </p:cNvPr>
          <p:cNvSpPr/>
          <p:nvPr/>
        </p:nvSpPr>
        <p:spPr>
          <a:xfrm>
            <a:off x="3063240" y="406908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2700" b="1" noProof="0" dirty="0">
                <a:solidFill>
                  <a:srgbClr val="062B5F"/>
                </a:solidFill>
                <a:latin typeface="Pte Sans" pitchFamily="2" charset="2"/>
                <a:ea typeface="Aptos Display" pitchFamily="34" charset="-122"/>
                <a:cs typeface="Aptos Display" pitchFamily="34" charset="-120"/>
              </a:rPr>
              <a:t>25 347</a:t>
            </a:r>
            <a:endParaRPr lang="hu-HU" sz="2700" noProof="0" dirty="0">
              <a:latin typeface="Pte Sans" pitchFamily="2" charset="2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016AC3BF-5BE0-37FD-74F3-D49000140A1F}"/>
              </a:ext>
            </a:extLst>
          </p:cNvPr>
          <p:cNvSpPr/>
          <p:nvPr/>
        </p:nvSpPr>
        <p:spPr>
          <a:xfrm>
            <a:off x="3063240" y="4581144"/>
            <a:ext cx="1113739" cy="0"/>
          </a:xfrm>
          <a:prstGeom prst="line">
            <a:avLst/>
          </a:prstGeom>
          <a:noFill/>
          <a:ln w="25400">
            <a:solidFill>
              <a:srgbClr val="00A6B4"/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4511B4F6-E310-A543-81FE-BD0863ECF1A3}"/>
              </a:ext>
            </a:extLst>
          </p:cNvPr>
          <p:cNvSpPr/>
          <p:nvPr/>
        </p:nvSpPr>
        <p:spPr>
          <a:xfrm>
            <a:off x="3063240" y="4690871"/>
            <a:ext cx="1920240" cy="85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aktív hallgató a PTE-n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57A1190E-12C1-2BF8-EE2C-4CA3D9D912CC}"/>
              </a:ext>
            </a:extLst>
          </p:cNvPr>
          <p:cNvSpPr/>
          <p:nvPr/>
        </p:nvSpPr>
        <p:spPr>
          <a:xfrm>
            <a:off x="5212080" y="4069080"/>
            <a:ext cx="2194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2700" b="1" noProof="0" dirty="0">
                <a:solidFill>
                  <a:srgbClr val="062B5F"/>
                </a:solidFill>
                <a:latin typeface="Pte Sans" pitchFamily="2" charset="2"/>
                <a:ea typeface="Aptos Display" pitchFamily="34" charset="-122"/>
                <a:cs typeface="Aptos Display" pitchFamily="34" charset="-120"/>
              </a:rPr>
              <a:t>7 939</a:t>
            </a:r>
            <a:endParaRPr lang="hu-HU" sz="2700" noProof="0" dirty="0">
              <a:latin typeface="Pte Sans" pitchFamily="2" charset="2"/>
            </a:endParaRPr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2DBE1E2C-02D9-DE3E-CA46-EADF436A18E5}"/>
              </a:ext>
            </a:extLst>
          </p:cNvPr>
          <p:cNvSpPr/>
          <p:nvPr/>
        </p:nvSpPr>
        <p:spPr>
          <a:xfrm>
            <a:off x="5212080" y="4690871"/>
            <a:ext cx="2194560" cy="85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STEM területekhez kapcsolódó képzésben tanuló hallgató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367C8DE1-9269-5E35-1774-BB5A1D5A93E9}"/>
              </a:ext>
            </a:extLst>
          </p:cNvPr>
          <p:cNvSpPr/>
          <p:nvPr/>
        </p:nvSpPr>
        <p:spPr>
          <a:xfrm>
            <a:off x="7726680" y="4069080"/>
            <a:ext cx="19202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2700" b="1" noProof="0" dirty="0">
                <a:solidFill>
                  <a:srgbClr val="062B5F"/>
                </a:solidFill>
                <a:latin typeface="Pte Sans" pitchFamily="2" charset="2"/>
                <a:ea typeface="Aptos Display" pitchFamily="34" charset="-122"/>
                <a:cs typeface="Aptos Display" pitchFamily="34" charset="-120"/>
              </a:rPr>
              <a:t>5 064</a:t>
            </a:r>
            <a:endParaRPr lang="hu-HU" sz="2700" noProof="0" dirty="0">
              <a:latin typeface="Pte Sans" pitchFamily="2" charset="2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955B40F7-C9A1-08C6-C471-69DD5EC5EDB7}"/>
              </a:ext>
            </a:extLst>
          </p:cNvPr>
          <p:cNvSpPr/>
          <p:nvPr/>
        </p:nvSpPr>
        <p:spPr>
          <a:xfrm>
            <a:off x="7726680" y="4581144"/>
            <a:ext cx="1113739" cy="0"/>
          </a:xfrm>
          <a:prstGeom prst="line">
            <a:avLst/>
          </a:prstGeom>
          <a:noFill/>
          <a:ln w="25400">
            <a:solidFill>
              <a:srgbClr val="D6B36A"/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EC612ADC-BE64-6764-CE17-78398BE9D774}"/>
              </a:ext>
            </a:extLst>
          </p:cNvPr>
          <p:cNvSpPr/>
          <p:nvPr/>
        </p:nvSpPr>
        <p:spPr>
          <a:xfrm>
            <a:off x="7726680" y="4690871"/>
            <a:ext cx="1920240" cy="85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PTE-n oklevelet szerzett hallgató 2024-ben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5CBCFF48-F308-2FEF-EB13-51D71D7B2804}"/>
              </a:ext>
            </a:extLst>
          </p:cNvPr>
          <p:cNvSpPr/>
          <p:nvPr/>
        </p:nvSpPr>
        <p:spPr>
          <a:xfrm>
            <a:off x="9784080" y="4069080"/>
            <a:ext cx="1645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2700" b="1" noProof="0" dirty="0">
                <a:solidFill>
                  <a:srgbClr val="062B5F"/>
                </a:solidFill>
                <a:latin typeface="Pte Sans" pitchFamily="2" charset="2"/>
                <a:ea typeface="Aptos Display" pitchFamily="34" charset="-122"/>
                <a:cs typeface="Aptos Display" pitchFamily="34" charset="-120"/>
              </a:rPr>
              <a:t>130+</a:t>
            </a:r>
            <a:endParaRPr lang="hu-HU" sz="2700" noProof="0" dirty="0">
              <a:latin typeface="Pte Sans" pitchFamily="2" charset="2"/>
            </a:endParaRPr>
          </a:p>
        </p:txBody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8A6349A5-05BA-C9B0-B4B1-564F5F1DC479}"/>
              </a:ext>
            </a:extLst>
          </p:cNvPr>
          <p:cNvSpPr/>
          <p:nvPr/>
        </p:nvSpPr>
        <p:spPr>
          <a:xfrm>
            <a:off x="9784080" y="4581144"/>
            <a:ext cx="954634" cy="0"/>
          </a:xfrm>
          <a:prstGeom prst="line">
            <a:avLst/>
          </a:prstGeom>
          <a:noFill/>
          <a:ln w="25400">
            <a:solidFill>
              <a:srgbClr val="4BA36F"/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23" name="Text 22">
            <a:extLst>
              <a:ext uri="{FF2B5EF4-FFF2-40B4-BE49-F238E27FC236}">
                <a16:creationId xmlns:a16="http://schemas.microsoft.com/office/drawing/2014/main" id="{F97415DC-2DEA-F162-DF33-24DF090029ED}"/>
              </a:ext>
            </a:extLst>
          </p:cNvPr>
          <p:cNvSpPr/>
          <p:nvPr/>
        </p:nvSpPr>
        <p:spPr>
          <a:xfrm>
            <a:off x="9784080" y="4690871"/>
            <a:ext cx="1645920" cy="85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országból érkező hallgatói közösség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24" name="Cím 1">
            <a:extLst>
              <a:ext uri="{FF2B5EF4-FFF2-40B4-BE49-F238E27FC236}">
                <a16:creationId xmlns:a16="http://schemas.microsoft.com/office/drawing/2014/main" id="{7C7A66FF-6110-E096-6D1A-9FD60AD83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66" y="138252"/>
            <a:ext cx="11493908" cy="657276"/>
          </a:xfrm>
        </p:spPr>
        <p:txBody>
          <a:bodyPr>
            <a:normAutofit fontScale="90000"/>
          </a:bodyPr>
          <a:lstStyle/>
          <a:p>
            <a:r>
              <a:rPr lang="hu-HU" sz="3600" noProof="0" dirty="0" err="1"/>
              <a:t>Alumni</a:t>
            </a:r>
            <a:r>
              <a:rPr lang="hu-HU" sz="3600" noProof="0" dirty="0"/>
              <a:t> hálózat – a vállalati együttműködések alapja</a:t>
            </a:r>
          </a:p>
        </p:txBody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EB5A46C2-BAF3-F195-3F39-33AFB6DD448E}"/>
              </a:ext>
            </a:extLst>
          </p:cNvPr>
          <p:cNvSpPr/>
          <p:nvPr/>
        </p:nvSpPr>
        <p:spPr>
          <a:xfrm>
            <a:off x="5212080" y="4581144"/>
            <a:ext cx="1272845" cy="0"/>
          </a:xfrm>
          <a:prstGeom prst="line">
            <a:avLst/>
          </a:prstGeom>
          <a:noFill/>
          <a:ln w="25400">
            <a:solidFill>
              <a:srgbClr val="008C95"/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5034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B595EB65-EF3D-659F-0215-CFF38FD3C09E}"/>
              </a:ext>
            </a:extLst>
          </p:cNvPr>
          <p:cNvSpPr/>
          <p:nvPr/>
        </p:nvSpPr>
        <p:spPr>
          <a:xfrm>
            <a:off x="502920" y="950976"/>
            <a:ext cx="8622792" cy="3931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hu-HU" sz="16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Az </a:t>
            </a:r>
            <a:r>
              <a:rPr lang="hu-HU" sz="1600" noProof="0" dirty="0" err="1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alumni</a:t>
            </a:r>
            <a:r>
              <a:rPr lang="hu-HU" sz="16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 hálózat nem kommunikációs lista, hanem együttműködési felület</a:t>
            </a:r>
            <a:endParaRPr lang="hu-HU" sz="1600" noProof="0" dirty="0">
              <a:latin typeface="Pte Sans" pitchFamily="2" charset="2"/>
            </a:endParaRPr>
          </a:p>
        </p:txBody>
      </p:sp>
      <p:pic>
        <p:nvPicPr>
          <p:cNvPr id="6" name="Image 1" descr="/mnt/data/assets_alumni/students_alumni.png">
            <a:extLst>
              <a:ext uri="{FF2B5EF4-FFF2-40B4-BE49-F238E27FC236}">
                <a16:creationId xmlns:a16="http://schemas.microsoft.com/office/drawing/2014/main" id="{A2146168-30E5-BEC7-9414-FC7F6213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390" b="27390"/>
          <a:stretch/>
        </p:blipFill>
        <p:spPr>
          <a:xfrm>
            <a:off x="502920" y="1417320"/>
            <a:ext cx="11201400" cy="1828800"/>
          </a:xfrm>
          <a:prstGeom prst="rect">
            <a:avLst/>
          </a:prstGeom>
        </p:spPr>
      </p:pic>
      <p:sp>
        <p:nvSpPr>
          <p:cNvPr id="7" name="Shape 5">
            <a:extLst>
              <a:ext uri="{FF2B5EF4-FFF2-40B4-BE49-F238E27FC236}">
                <a16:creationId xmlns:a16="http://schemas.microsoft.com/office/drawing/2014/main" id="{35FCE1B5-C1D5-0923-2A81-49BCD0E0928D}"/>
              </a:ext>
            </a:extLst>
          </p:cNvPr>
          <p:cNvSpPr/>
          <p:nvPr/>
        </p:nvSpPr>
        <p:spPr>
          <a:xfrm>
            <a:off x="502920" y="1417320"/>
            <a:ext cx="11201400" cy="1828800"/>
          </a:xfrm>
          <a:prstGeom prst="roundRect">
            <a:avLst/>
          </a:prstGeom>
          <a:solidFill>
            <a:srgbClr val="062B5F">
              <a:alpha val="6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sz="2800" noProof="0" dirty="0">
              <a:latin typeface="Pte Sans" pitchFamily="2" charset="2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2592AB0-74F2-7FEC-BF2B-0EB7668CDFDB}"/>
              </a:ext>
            </a:extLst>
          </p:cNvPr>
          <p:cNvSpPr/>
          <p:nvPr/>
        </p:nvSpPr>
        <p:spPr>
          <a:xfrm>
            <a:off x="868680" y="1993392"/>
            <a:ext cx="5120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3200" b="1" noProof="0" dirty="0">
                <a:solidFill>
                  <a:srgbClr val="FFFFFF"/>
                </a:solidFill>
                <a:latin typeface="Pte Sans" pitchFamily="2" charset="2"/>
              </a:rPr>
              <a:t>Kapcsolat, ami szakmai értékké alakítható</a:t>
            </a:r>
            <a:endParaRPr lang="hu-HU" sz="3200" noProof="0" dirty="0">
              <a:latin typeface="Pte Sans" pitchFamily="2" charset="2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BA3B0F68-3127-F54D-A1B3-54123FBC44B2}"/>
              </a:ext>
            </a:extLst>
          </p:cNvPr>
          <p:cNvSpPr/>
          <p:nvPr/>
        </p:nvSpPr>
        <p:spPr>
          <a:xfrm>
            <a:off x="777240" y="3520440"/>
            <a:ext cx="566928" cy="0"/>
          </a:xfrm>
          <a:prstGeom prst="line">
            <a:avLst/>
          </a:prstGeom>
          <a:noFill/>
          <a:ln w="38100">
            <a:solidFill>
              <a:srgbClr val="0067B1"/>
            </a:solidFill>
            <a:prstDash val="solid"/>
          </a:ln>
        </p:spPr>
        <p:txBody>
          <a:bodyPr/>
          <a:lstStyle/>
          <a:p>
            <a:endParaRPr lang="hu-HU" sz="2800" noProof="0" dirty="0">
              <a:latin typeface="Pte Sans" pitchFamily="2" charset="2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48B8E03-6917-662E-CCE2-E324427D27E7}"/>
              </a:ext>
            </a:extLst>
          </p:cNvPr>
          <p:cNvSpPr/>
          <p:nvPr/>
        </p:nvSpPr>
        <p:spPr>
          <a:xfrm>
            <a:off x="777240" y="3593592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062B5F"/>
                </a:solidFill>
                <a:latin typeface="Pte Sans" pitchFamily="2" charset="2"/>
              </a:rPr>
              <a:t>Célzott elérés</a:t>
            </a:r>
            <a:endParaRPr lang="hu-HU" sz="2000" noProof="0" dirty="0">
              <a:latin typeface="Pte Sans" pitchFamily="2" charset="2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AE3F4470-DE46-14C5-4342-8DED2749421F}"/>
              </a:ext>
            </a:extLst>
          </p:cNvPr>
          <p:cNvSpPr/>
          <p:nvPr/>
        </p:nvSpPr>
        <p:spPr>
          <a:xfrm>
            <a:off x="777240" y="3931920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Diplomás szakemberekhez, potenciális munkavállalókhoz és üzleti partnerekhez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4851D833-8448-6DF1-C8BC-328BF0D8BED8}"/>
              </a:ext>
            </a:extLst>
          </p:cNvPr>
          <p:cNvSpPr/>
          <p:nvPr/>
        </p:nvSpPr>
        <p:spPr>
          <a:xfrm>
            <a:off x="6355080" y="3520440"/>
            <a:ext cx="566928" cy="0"/>
          </a:xfrm>
          <a:prstGeom prst="line">
            <a:avLst/>
          </a:prstGeom>
          <a:noFill/>
          <a:ln w="38100">
            <a:solidFill>
              <a:srgbClr val="008C95"/>
            </a:solidFill>
            <a:prstDash val="solid"/>
          </a:ln>
        </p:spPr>
        <p:txBody>
          <a:bodyPr/>
          <a:lstStyle/>
          <a:p>
            <a:endParaRPr lang="hu-HU" sz="2800" noProof="0" dirty="0">
              <a:latin typeface="Pte Sans" pitchFamily="2" charset="2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76769EEE-B253-16B7-5FB3-6090F6BE12D1}"/>
              </a:ext>
            </a:extLst>
          </p:cNvPr>
          <p:cNvSpPr/>
          <p:nvPr/>
        </p:nvSpPr>
        <p:spPr>
          <a:xfrm>
            <a:off x="6355080" y="3593592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 err="1">
                <a:solidFill>
                  <a:srgbClr val="062B5F"/>
                </a:solidFill>
                <a:latin typeface="Pte Sans" pitchFamily="2" charset="2"/>
              </a:rPr>
              <a:t>Employer</a:t>
            </a:r>
            <a:r>
              <a:rPr lang="hu-HU" sz="2000" b="1" noProof="0" dirty="0">
                <a:solidFill>
                  <a:srgbClr val="062B5F"/>
                </a:solidFill>
                <a:latin typeface="Pte Sans" pitchFamily="2" charset="2"/>
              </a:rPr>
              <a:t> </a:t>
            </a:r>
            <a:r>
              <a:rPr lang="hu-HU" sz="2000" b="1" noProof="0" dirty="0" err="1">
                <a:solidFill>
                  <a:srgbClr val="062B5F"/>
                </a:solidFill>
                <a:latin typeface="Pte Sans" pitchFamily="2" charset="2"/>
              </a:rPr>
              <a:t>branding</a:t>
            </a:r>
            <a:endParaRPr lang="hu-HU" sz="2000" noProof="0" dirty="0">
              <a:latin typeface="Pte Sans" pitchFamily="2" charset="2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FB06B9A-D6A5-27C8-E2F7-0731169139D2}"/>
              </a:ext>
            </a:extLst>
          </p:cNvPr>
          <p:cNvSpPr/>
          <p:nvPr/>
        </p:nvSpPr>
        <p:spPr>
          <a:xfrm>
            <a:off x="6355080" y="3886200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Látható, egyetemi környezetben hiteles márkajelenlét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9D66B18C-4043-94CA-85E3-E97CDDCA83D6}"/>
              </a:ext>
            </a:extLst>
          </p:cNvPr>
          <p:cNvSpPr/>
          <p:nvPr/>
        </p:nvSpPr>
        <p:spPr>
          <a:xfrm>
            <a:off x="777240" y="4480560"/>
            <a:ext cx="566928" cy="0"/>
          </a:xfrm>
          <a:prstGeom prst="line">
            <a:avLst/>
          </a:prstGeom>
          <a:noFill/>
          <a:ln w="38100">
            <a:solidFill>
              <a:srgbClr val="005F71"/>
            </a:solidFill>
            <a:prstDash val="solid"/>
          </a:ln>
        </p:spPr>
        <p:txBody>
          <a:bodyPr/>
          <a:lstStyle/>
          <a:p>
            <a:endParaRPr lang="hu-HU" sz="2800" noProof="0" dirty="0">
              <a:latin typeface="Pte Sans" pitchFamily="2" charset="2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D9C73B08-DEC4-56EE-2642-F1CF9BE18827}"/>
              </a:ext>
            </a:extLst>
          </p:cNvPr>
          <p:cNvSpPr/>
          <p:nvPr/>
        </p:nvSpPr>
        <p:spPr>
          <a:xfrm>
            <a:off x="777240" y="4553712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062B5F"/>
                </a:solidFill>
                <a:latin typeface="Pte Sans" pitchFamily="2" charset="2"/>
              </a:rPr>
              <a:t>Tudásmegosztás</a:t>
            </a:r>
            <a:endParaRPr lang="hu-HU" sz="2000" noProof="0" dirty="0">
              <a:latin typeface="Pte Sans" pitchFamily="2" charset="2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EE1D4248-EAC5-DED8-F150-C8002CE1C7A3}"/>
              </a:ext>
            </a:extLst>
          </p:cNvPr>
          <p:cNvSpPr/>
          <p:nvPr/>
        </p:nvSpPr>
        <p:spPr>
          <a:xfrm>
            <a:off x="777240" y="4846320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Szakmai rendezvények, mentorálás, </a:t>
            </a:r>
            <a:r>
              <a:rPr lang="hu-HU" sz="1200" noProof="0" dirty="0" err="1">
                <a:solidFill>
                  <a:srgbClr val="1C1F24"/>
                </a:solidFill>
                <a:latin typeface="Pte Sans" pitchFamily="2" charset="2"/>
              </a:rPr>
              <a:t>alumni</a:t>
            </a: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 események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9831601C-FBEC-CC59-EC50-4B829AE2C5ED}"/>
              </a:ext>
            </a:extLst>
          </p:cNvPr>
          <p:cNvSpPr/>
          <p:nvPr/>
        </p:nvSpPr>
        <p:spPr>
          <a:xfrm>
            <a:off x="6355080" y="4480560"/>
            <a:ext cx="566928" cy="0"/>
          </a:xfrm>
          <a:prstGeom prst="line">
            <a:avLst/>
          </a:prstGeom>
          <a:noFill/>
          <a:ln w="38100">
            <a:solidFill>
              <a:srgbClr val="00A6B4"/>
            </a:solidFill>
            <a:prstDash val="solid"/>
          </a:ln>
        </p:spPr>
        <p:txBody>
          <a:bodyPr/>
          <a:lstStyle/>
          <a:p>
            <a:endParaRPr lang="hu-HU" sz="2800" noProof="0" dirty="0">
              <a:latin typeface="Pte Sans" pitchFamily="2" charset="2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C0D77CE9-4473-9BE0-CF2C-D0BE431534F3}"/>
              </a:ext>
            </a:extLst>
          </p:cNvPr>
          <p:cNvSpPr/>
          <p:nvPr/>
        </p:nvSpPr>
        <p:spPr>
          <a:xfrm>
            <a:off x="6355080" y="4553712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062B5F"/>
                </a:solidFill>
                <a:latin typeface="Pte Sans" pitchFamily="2" charset="2"/>
              </a:rPr>
              <a:t>CSR és hosszú távú szerepvállalás</a:t>
            </a:r>
            <a:endParaRPr lang="hu-HU" sz="2000" noProof="0" dirty="0">
              <a:latin typeface="Pte Sans" pitchFamily="2" charset="2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9B1F2B49-27C7-4485-1493-632DFD1B267B}"/>
              </a:ext>
            </a:extLst>
          </p:cNvPr>
          <p:cNvSpPr/>
          <p:nvPr/>
        </p:nvSpPr>
        <p:spPr>
          <a:xfrm>
            <a:off x="6355080" y="4846320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Társadalmi értékteremtés és egyetemi közösségépítés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B157885F-13BF-D265-D142-718769830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66" y="138252"/>
            <a:ext cx="11493908" cy="657276"/>
          </a:xfrm>
        </p:spPr>
        <p:txBody>
          <a:bodyPr>
            <a:normAutofit fontScale="90000"/>
          </a:bodyPr>
          <a:lstStyle/>
          <a:p>
            <a:r>
              <a:rPr lang="hu-HU" sz="3600" noProof="0" dirty="0" err="1"/>
              <a:t>Alumni</a:t>
            </a:r>
            <a:r>
              <a:rPr lang="hu-HU" sz="3600" noProof="0" dirty="0"/>
              <a:t> hálózat – a vállalati együttműködések alapja</a:t>
            </a:r>
          </a:p>
        </p:txBody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id="{D1CB64DD-3668-34CC-FB95-432F1A33DAA2}"/>
              </a:ext>
            </a:extLst>
          </p:cNvPr>
          <p:cNvSpPr/>
          <p:nvPr/>
        </p:nvSpPr>
        <p:spPr>
          <a:xfrm>
            <a:off x="777240" y="5367528"/>
            <a:ext cx="566928" cy="0"/>
          </a:xfrm>
          <a:prstGeom prst="line">
            <a:avLst/>
          </a:prstGeom>
          <a:noFill/>
          <a:ln w="38100">
            <a:solidFill>
              <a:srgbClr val="D6B36A"/>
            </a:solidFill>
            <a:prstDash val="solid"/>
          </a:ln>
        </p:spPr>
        <p:txBody>
          <a:bodyPr/>
          <a:lstStyle/>
          <a:p>
            <a:endParaRPr lang="hu-HU" sz="2800" noProof="0" dirty="0">
              <a:latin typeface="Pte Sans" pitchFamily="2" charset="2"/>
            </a:endParaRPr>
          </a:p>
        </p:txBody>
      </p:sp>
      <p:sp>
        <p:nvSpPr>
          <p:cNvPr id="24" name="Text 14">
            <a:extLst>
              <a:ext uri="{FF2B5EF4-FFF2-40B4-BE49-F238E27FC236}">
                <a16:creationId xmlns:a16="http://schemas.microsoft.com/office/drawing/2014/main" id="{1BE6238C-99F1-6B92-530B-03D4C703CD52}"/>
              </a:ext>
            </a:extLst>
          </p:cNvPr>
          <p:cNvSpPr/>
          <p:nvPr/>
        </p:nvSpPr>
        <p:spPr>
          <a:xfrm>
            <a:off x="777240" y="5440680"/>
            <a:ext cx="4754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062B5F"/>
                </a:solidFill>
                <a:latin typeface="Pte Sans" pitchFamily="2" charset="2"/>
              </a:rPr>
              <a:t>Innovációs és versenyelőny</a:t>
            </a:r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E687B260-348C-41EA-5F4F-93D20F38679E}"/>
              </a:ext>
            </a:extLst>
          </p:cNvPr>
          <p:cNvSpPr/>
          <p:nvPr/>
        </p:nvSpPr>
        <p:spPr>
          <a:xfrm>
            <a:off x="777240" y="5733288"/>
            <a:ext cx="4937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Kutatás-fejlesztési együttműködések, innovációs tér</a:t>
            </a:r>
            <a:endParaRPr lang="hu-HU" sz="1200" noProof="0" dirty="0">
              <a:latin typeface="Pte San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353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09C09938-8244-448A-3A68-CBE1BBCA5FFC}"/>
              </a:ext>
            </a:extLst>
          </p:cNvPr>
          <p:cNvSpPr/>
          <p:nvPr/>
        </p:nvSpPr>
        <p:spPr>
          <a:xfrm>
            <a:off x="877824" y="873252"/>
            <a:ext cx="74980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A PTE nemcsak képzési központ, hanem regionális tudásbázis és együttműködési platform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15AC076-BE96-68E5-1051-94FA62157D61}"/>
              </a:ext>
            </a:extLst>
          </p:cNvPr>
          <p:cNvSpPr/>
          <p:nvPr/>
        </p:nvSpPr>
        <p:spPr>
          <a:xfrm>
            <a:off x="5349240" y="1508760"/>
            <a:ext cx="6309360" cy="4206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sz="3200" noProof="0" dirty="0">
              <a:latin typeface="Pte Sans" pitchFamily="2" charset="2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60975C1-CEE9-D4E5-DEA5-49F3E170E57A}"/>
              </a:ext>
            </a:extLst>
          </p:cNvPr>
          <p:cNvSpPr/>
          <p:nvPr/>
        </p:nvSpPr>
        <p:spPr>
          <a:xfrm>
            <a:off x="5532120" y="1728216"/>
            <a:ext cx="201168" cy="201168"/>
          </a:xfrm>
          <a:prstGeom prst="ellipse">
            <a:avLst/>
          </a:prstGeom>
          <a:solidFill>
            <a:srgbClr val="0067B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45B2CB8-5BFC-9985-1AA7-FEFC4230241A}"/>
              </a:ext>
            </a:extLst>
          </p:cNvPr>
          <p:cNvSpPr/>
          <p:nvPr/>
        </p:nvSpPr>
        <p:spPr>
          <a:xfrm>
            <a:off x="5870448" y="1691640"/>
            <a:ext cx="4937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400" b="1" noProof="0" dirty="0">
                <a:solidFill>
                  <a:srgbClr val="062B5F"/>
                </a:solidFill>
                <a:latin typeface="Pte Sans" pitchFamily="2" charset="2"/>
              </a:rPr>
              <a:t>Képzett munkaerő</a:t>
            </a:r>
            <a:endParaRPr lang="hu-HU" sz="2400" noProof="0" dirty="0">
              <a:latin typeface="Pte Sans" pitchFamily="2" charset="2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25F2B7F-FA0B-3D6D-49D3-5718A73042FC}"/>
              </a:ext>
            </a:extLst>
          </p:cNvPr>
          <p:cNvSpPr/>
          <p:nvPr/>
        </p:nvSpPr>
        <p:spPr>
          <a:xfrm>
            <a:off x="5870448" y="1975104"/>
            <a:ext cx="5166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A hallgatói és </a:t>
            </a:r>
            <a:r>
              <a:rPr lang="hu-HU" sz="1200" noProof="0" dirty="0" err="1">
                <a:solidFill>
                  <a:srgbClr val="1C1F24"/>
                </a:solidFill>
                <a:latin typeface="Pte Sans" pitchFamily="2" charset="2"/>
              </a:rPr>
              <a:t>alumni</a:t>
            </a: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 bázis közvetlen kapcsolatot teremt a jövő munkavállalóihoz és szakértőihez.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B4BF51D-ABC8-9A3B-8993-49AAACAA8D0D}"/>
              </a:ext>
            </a:extLst>
          </p:cNvPr>
          <p:cNvSpPr/>
          <p:nvPr/>
        </p:nvSpPr>
        <p:spPr>
          <a:xfrm>
            <a:off x="5532120" y="2688336"/>
            <a:ext cx="201168" cy="201168"/>
          </a:xfrm>
          <a:prstGeom prst="ellipse">
            <a:avLst/>
          </a:prstGeom>
          <a:solidFill>
            <a:srgbClr val="00A6B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3F8F9546-6B3D-6925-3022-637FF5F98DB6}"/>
              </a:ext>
            </a:extLst>
          </p:cNvPr>
          <p:cNvSpPr/>
          <p:nvPr/>
        </p:nvSpPr>
        <p:spPr>
          <a:xfrm>
            <a:off x="5870448" y="2651760"/>
            <a:ext cx="4937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400" b="1" noProof="0" dirty="0">
                <a:solidFill>
                  <a:srgbClr val="062B5F"/>
                </a:solidFill>
                <a:latin typeface="Pte Sans" pitchFamily="2" charset="2"/>
              </a:rPr>
              <a:t>K+F és technológiai fejlesztés</a:t>
            </a:r>
            <a:endParaRPr lang="hu-HU" sz="2400" noProof="0" dirty="0">
              <a:latin typeface="Pte Sans" pitchFamily="2" charset="2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B0543125-FB24-8518-AD6E-C71696E1F29C}"/>
              </a:ext>
            </a:extLst>
          </p:cNvPr>
          <p:cNvSpPr/>
          <p:nvPr/>
        </p:nvSpPr>
        <p:spPr>
          <a:xfrm>
            <a:off x="5870448" y="2935224"/>
            <a:ext cx="5166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A vállalatok kutatás-fejlesztési projektekben, technológiai validációban és innovációs eredmények hasznosításában kapcsolódhatnak.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E3A6FC6D-9D7D-62BF-4962-AAC61EB92D4C}"/>
              </a:ext>
            </a:extLst>
          </p:cNvPr>
          <p:cNvSpPr/>
          <p:nvPr/>
        </p:nvSpPr>
        <p:spPr>
          <a:xfrm>
            <a:off x="5532120" y="3648456"/>
            <a:ext cx="201168" cy="201168"/>
          </a:xfrm>
          <a:prstGeom prst="ellipse">
            <a:avLst/>
          </a:prstGeom>
          <a:solidFill>
            <a:srgbClr val="008C9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D3287B2A-6D07-198B-CC94-65B0640AE907}"/>
              </a:ext>
            </a:extLst>
          </p:cNvPr>
          <p:cNvSpPr/>
          <p:nvPr/>
        </p:nvSpPr>
        <p:spPr>
          <a:xfrm>
            <a:off x="5870448" y="3611880"/>
            <a:ext cx="4937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400" b="1" noProof="0" dirty="0">
                <a:solidFill>
                  <a:srgbClr val="062B5F"/>
                </a:solidFill>
                <a:latin typeface="Pte Sans" pitchFamily="2" charset="2"/>
              </a:rPr>
              <a:t>Multidiszciplináris megközelítés</a:t>
            </a:r>
            <a:endParaRPr lang="hu-HU" sz="2400" noProof="0" dirty="0">
              <a:latin typeface="Pte Sans" pitchFamily="2" charset="2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AD8FC5E1-A663-EA8F-EF9D-0DE3B58C394E}"/>
              </a:ext>
            </a:extLst>
          </p:cNvPr>
          <p:cNvSpPr/>
          <p:nvPr/>
        </p:nvSpPr>
        <p:spPr>
          <a:xfrm>
            <a:off x="5870448" y="3895344"/>
            <a:ext cx="5166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Orvostudomány, egészségipar, informatika, műszaki, gazdasági és társadalomtudományi kompetenciák egy térben.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38B33DD7-2FCA-B5A0-7E8A-8CE3BDC134E2}"/>
              </a:ext>
            </a:extLst>
          </p:cNvPr>
          <p:cNvSpPr/>
          <p:nvPr/>
        </p:nvSpPr>
        <p:spPr>
          <a:xfrm>
            <a:off x="5532120" y="4608576"/>
            <a:ext cx="201168" cy="201168"/>
          </a:xfrm>
          <a:prstGeom prst="ellipse">
            <a:avLst/>
          </a:prstGeom>
          <a:solidFill>
            <a:srgbClr val="D6B36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0628B1D9-08CC-8D06-4EFD-C0878DB33E29}"/>
              </a:ext>
            </a:extLst>
          </p:cNvPr>
          <p:cNvSpPr/>
          <p:nvPr/>
        </p:nvSpPr>
        <p:spPr>
          <a:xfrm>
            <a:off x="5870448" y="4572000"/>
            <a:ext cx="4937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400" b="1" noProof="0" dirty="0">
                <a:solidFill>
                  <a:srgbClr val="062B5F"/>
                </a:solidFill>
                <a:latin typeface="Pte Sans" pitchFamily="2" charset="2"/>
              </a:rPr>
              <a:t>Régiós hatás</a:t>
            </a:r>
            <a:endParaRPr lang="hu-HU" sz="2400" noProof="0" dirty="0">
              <a:latin typeface="Pte Sans" pitchFamily="2" charset="2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CCE1C63B-2B2B-FB8A-9FA2-CF71CDEE1089}"/>
              </a:ext>
            </a:extLst>
          </p:cNvPr>
          <p:cNvSpPr/>
          <p:nvPr/>
        </p:nvSpPr>
        <p:spPr>
          <a:xfrm>
            <a:off x="5870448" y="4855464"/>
            <a:ext cx="5166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200" noProof="0" dirty="0">
                <a:solidFill>
                  <a:srgbClr val="1C1F24"/>
                </a:solidFill>
                <a:latin typeface="Pte Sans" pitchFamily="2" charset="2"/>
              </a:rPr>
              <a:t>Az együttműködés a cégek versenyképességét és a dél-dunántúli tehetségek helyben tartását is erősíti.</a:t>
            </a:r>
            <a:endParaRPr lang="hu-HU" sz="1200" noProof="0" dirty="0">
              <a:latin typeface="Pte Sans" pitchFamily="2" charset="2"/>
            </a:endParaRPr>
          </a:p>
        </p:txBody>
      </p:sp>
      <p:sp>
        <p:nvSpPr>
          <p:cNvPr id="20" name="Cím 1">
            <a:extLst>
              <a:ext uri="{FF2B5EF4-FFF2-40B4-BE49-F238E27FC236}">
                <a16:creationId xmlns:a16="http://schemas.microsoft.com/office/drawing/2014/main" id="{0200629F-6398-A932-9B01-28A46484A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66" y="138252"/>
            <a:ext cx="11493908" cy="657276"/>
          </a:xfrm>
        </p:spPr>
        <p:txBody>
          <a:bodyPr>
            <a:normAutofit fontScale="90000"/>
          </a:bodyPr>
          <a:lstStyle/>
          <a:p>
            <a:r>
              <a:rPr lang="hu-HU" sz="3600" noProof="0" dirty="0" err="1"/>
              <a:t>Alumni</a:t>
            </a:r>
            <a:r>
              <a:rPr lang="hu-HU" sz="3600" noProof="0" dirty="0"/>
              <a:t> hálózat – a vállalati együttműködések alapja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A5B59FE-CAA9-2D53-AEAA-D4EB395B6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" y="1659636"/>
            <a:ext cx="5308092" cy="353872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A6EE07D-FC48-D8C9-F756-5310CFBA352D}"/>
              </a:ext>
            </a:extLst>
          </p:cNvPr>
          <p:cNvSpPr/>
          <p:nvPr/>
        </p:nvSpPr>
        <p:spPr>
          <a:xfrm>
            <a:off x="0" y="1469707"/>
            <a:ext cx="12192000" cy="3918585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99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0">
            <a:extLst>
              <a:ext uri="{FF2B5EF4-FFF2-40B4-BE49-F238E27FC236}">
                <a16:creationId xmlns:a16="http://schemas.microsoft.com/office/drawing/2014/main" id="{E20458A5-377D-4A02-E88D-6AAA776E6F52}"/>
              </a:ext>
            </a:extLst>
          </p:cNvPr>
          <p:cNvSpPr/>
          <p:nvPr/>
        </p:nvSpPr>
        <p:spPr>
          <a:xfrm>
            <a:off x="8141781" y="1508760"/>
            <a:ext cx="3337560" cy="4251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6F4"/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  <p:sp>
        <p:nvSpPr>
          <p:cNvPr id="26" name="Shape 11">
            <a:extLst>
              <a:ext uri="{FF2B5EF4-FFF2-40B4-BE49-F238E27FC236}">
                <a16:creationId xmlns:a16="http://schemas.microsoft.com/office/drawing/2014/main" id="{85A8D231-89C7-FD15-6C94-0AAB8F01662A}"/>
              </a:ext>
            </a:extLst>
          </p:cNvPr>
          <p:cNvSpPr/>
          <p:nvPr/>
        </p:nvSpPr>
        <p:spPr>
          <a:xfrm>
            <a:off x="8141781" y="1508760"/>
            <a:ext cx="3337560" cy="566928"/>
          </a:xfrm>
          <a:prstGeom prst="roundRect">
            <a:avLst/>
          </a:prstGeom>
          <a:solidFill>
            <a:srgbClr val="008C9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D8C9EC55-913A-95DD-B589-8AB29645404E}"/>
              </a:ext>
            </a:extLst>
          </p:cNvPr>
          <p:cNvSpPr/>
          <p:nvPr/>
        </p:nvSpPr>
        <p:spPr>
          <a:xfrm>
            <a:off x="8342949" y="1664208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FFFFFF"/>
                </a:solidFill>
                <a:latin typeface="Pte Sans" pitchFamily="2" charset="2"/>
              </a:rPr>
              <a:t>Munkaerő</a:t>
            </a:r>
            <a:endParaRPr lang="hu-HU" sz="2000" noProof="0" dirty="0">
              <a:latin typeface="Pte Sans" pitchFamily="2" charset="2"/>
            </a:endParaRPr>
          </a:p>
        </p:txBody>
      </p:sp>
      <p:sp>
        <p:nvSpPr>
          <p:cNvPr id="22" name="Shape 15">
            <a:extLst>
              <a:ext uri="{FF2B5EF4-FFF2-40B4-BE49-F238E27FC236}">
                <a16:creationId xmlns:a16="http://schemas.microsoft.com/office/drawing/2014/main" id="{853E6AC4-B291-7D76-C509-BBA7A6900DE7}"/>
              </a:ext>
            </a:extLst>
          </p:cNvPr>
          <p:cNvSpPr/>
          <p:nvPr/>
        </p:nvSpPr>
        <p:spPr>
          <a:xfrm>
            <a:off x="4268203" y="1508760"/>
            <a:ext cx="3337560" cy="4251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6F4"/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  <p:sp>
        <p:nvSpPr>
          <p:cNvPr id="23" name="Shape 16">
            <a:extLst>
              <a:ext uri="{FF2B5EF4-FFF2-40B4-BE49-F238E27FC236}">
                <a16:creationId xmlns:a16="http://schemas.microsoft.com/office/drawing/2014/main" id="{C11A4932-F5B5-4C22-AE44-F13B9C86628B}"/>
              </a:ext>
            </a:extLst>
          </p:cNvPr>
          <p:cNvSpPr/>
          <p:nvPr/>
        </p:nvSpPr>
        <p:spPr>
          <a:xfrm>
            <a:off x="4257626" y="1508760"/>
            <a:ext cx="3337560" cy="566928"/>
          </a:xfrm>
          <a:prstGeom prst="roundRect">
            <a:avLst/>
          </a:prstGeom>
          <a:solidFill>
            <a:srgbClr val="062B5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DF08DA62-0004-496E-5230-9D2E6B628467}"/>
              </a:ext>
            </a:extLst>
          </p:cNvPr>
          <p:cNvSpPr/>
          <p:nvPr/>
        </p:nvSpPr>
        <p:spPr>
          <a:xfrm>
            <a:off x="4458794" y="1664208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FFFFFF"/>
                </a:solidFill>
                <a:latin typeface="Pte Sans" pitchFamily="2" charset="2"/>
              </a:rPr>
              <a:t>Kutatás-fejlesztés</a:t>
            </a:r>
            <a:endParaRPr lang="hu-HU" sz="2000" noProof="0" dirty="0">
              <a:latin typeface="Pte Sans" pitchFamily="2" charset="2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E88ABA0D-F01A-C3A4-CC43-EE28BFA23F5F}"/>
              </a:ext>
            </a:extLst>
          </p:cNvPr>
          <p:cNvSpPr/>
          <p:nvPr/>
        </p:nvSpPr>
        <p:spPr>
          <a:xfrm>
            <a:off x="685800" y="1508760"/>
            <a:ext cx="3337560" cy="4251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9E6F4"/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  <p:sp>
        <p:nvSpPr>
          <p:cNvPr id="20" name="Shape 6">
            <a:extLst>
              <a:ext uri="{FF2B5EF4-FFF2-40B4-BE49-F238E27FC236}">
                <a16:creationId xmlns:a16="http://schemas.microsoft.com/office/drawing/2014/main" id="{83E707C7-CBAB-0FD7-3A75-D0E5A1EC9D29}"/>
              </a:ext>
            </a:extLst>
          </p:cNvPr>
          <p:cNvSpPr/>
          <p:nvPr/>
        </p:nvSpPr>
        <p:spPr>
          <a:xfrm>
            <a:off x="685800" y="1508760"/>
            <a:ext cx="3337560" cy="566928"/>
          </a:xfrm>
          <a:prstGeom prst="roundRect">
            <a:avLst/>
          </a:prstGeom>
          <a:solidFill>
            <a:srgbClr val="0067B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3EB03E-C4F7-C1DF-1BF4-69FDBB792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3" y="139138"/>
            <a:ext cx="11493908" cy="657276"/>
          </a:xfrm>
        </p:spPr>
        <p:txBody>
          <a:bodyPr>
            <a:normAutofit fontScale="90000"/>
          </a:bodyPr>
          <a:lstStyle/>
          <a:p>
            <a:r>
              <a:rPr lang="hu-HU" sz="3600" noProof="0" dirty="0" err="1"/>
              <a:t>Alumni</a:t>
            </a:r>
            <a:r>
              <a:rPr lang="hu-HU" sz="3600" noProof="0" dirty="0"/>
              <a:t> hálózat – a vállalati együttműködések alapja</a:t>
            </a: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63F8869C-4818-CA6D-C876-71F1846050E4}"/>
              </a:ext>
            </a:extLst>
          </p:cNvPr>
          <p:cNvSpPr txBox="1">
            <a:spLocks/>
          </p:cNvSpPr>
          <p:nvPr/>
        </p:nvSpPr>
        <p:spPr>
          <a:xfrm>
            <a:off x="764052" y="2416655"/>
            <a:ext cx="3474668" cy="3623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hu-HU" sz="1600" noProof="0" dirty="0"/>
              <a:t>Graduális képzés fejlesztése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Új képzések, kurzusok, </a:t>
            </a:r>
            <a:r>
              <a:rPr lang="hu-HU" sz="1600" noProof="0" dirty="0" err="1"/>
              <a:t>mikrotanúsítványok</a:t>
            </a:r>
            <a:r>
              <a:rPr lang="hu-HU" sz="1600" noProof="0" dirty="0"/>
              <a:t> 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Érdekeltek bevonása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Szakmai gyakorlat és duális képzés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Projektmunkák, versenyek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Láthatóság</a:t>
            </a:r>
          </a:p>
          <a:p>
            <a:pPr algn="l">
              <a:spcBef>
                <a:spcPts val="1800"/>
              </a:spcBef>
            </a:pPr>
            <a:endParaRPr lang="hu-HU" sz="28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</p:txBody>
      </p:sp>
      <p:sp>
        <p:nvSpPr>
          <p:cNvPr id="8" name="Alcím 2">
            <a:extLst>
              <a:ext uri="{FF2B5EF4-FFF2-40B4-BE49-F238E27FC236}">
                <a16:creationId xmlns:a16="http://schemas.microsoft.com/office/drawing/2014/main" id="{C31465FC-16FD-3D09-0D39-F2D172A92BF5}"/>
              </a:ext>
            </a:extLst>
          </p:cNvPr>
          <p:cNvSpPr txBox="1">
            <a:spLocks/>
          </p:cNvSpPr>
          <p:nvPr/>
        </p:nvSpPr>
        <p:spPr>
          <a:xfrm>
            <a:off x="4427220" y="2416655"/>
            <a:ext cx="3337560" cy="3284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hu-HU" sz="1700" noProof="0" dirty="0"/>
              <a:t>PTE Innovációs Támogató Program</a:t>
            </a:r>
          </a:p>
          <a:p>
            <a:pPr lvl="1" algn="l">
              <a:spcBef>
                <a:spcPts val="1800"/>
              </a:spcBef>
            </a:pPr>
            <a:r>
              <a:rPr lang="hu-HU" sz="1700" noProof="0" dirty="0"/>
              <a:t>Hallgatói és kutató együttműködések</a:t>
            </a:r>
          </a:p>
          <a:p>
            <a:pPr lvl="1" algn="l">
              <a:spcBef>
                <a:spcPts val="1800"/>
              </a:spcBef>
            </a:pPr>
            <a:r>
              <a:rPr lang="hu-HU" sz="1700" noProof="0" dirty="0" err="1"/>
              <a:t>Proof</a:t>
            </a:r>
            <a:r>
              <a:rPr lang="hu-HU" sz="1700" noProof="0" dirty="0"/>
              <a:t> of </a:t>
            </a:r>
            <a:r>
              <a:rPr lang="hu-HU" sz="1700" noProof="0" dirty="0" err="1"/>
              <a:t>Concept</a:t>
            </a:r>
            <a:endParaRPr lang="hu-HU" sz="1700" noProof="0" dirty="0"/>
          </a:p>
          <a:p>
            <a:pPr lvl="1" algn="l">
              <a:spcBef>
                <a:spcPts val="1800"/>
              </a:spcBef>
            </a:pPr>
            <a:r>
              <a:rPr lang="hu-HU" sz="1700" noProof="0" dirty="0"/>
              <a:t>Kooperatív K+F</a:t>
            </a:r>
          </a:p>
          <a:p>
            <a:pPr lvl="1" algn="l">
              <a:spcBef>
                <a:spcPts val="1800"/>
              </a:spcBef>
            </a:pPr>
            <a:r>
              <a:rPr lang="hu-HU" sz="1700" noProof="0" dirty="0" err="1"/>
              <a:t>Joint</a:t>
            </a:r>
            <a:r>
              <a:rPr lang="hu-HU" sz="1700" noProof="0" dirty="0"/>
              <a:t> </a:t>
            </a:r>
            <a:r>
              <a:rPr lang="hu-HU" sz="1700" noProof="0" dirty="0" err="1"/>
              <a:t>Venture</a:t>
            </a:r>
            <a:endParaRPr lang="hu-HU" sz="1700" noProof="0" dirty="0"/>
          </a:p>
          <a:p>
            <a:pPr algn="l">
              <a:spcBef>
                <a:spcPts val="1800"/>
              </a:spcBef>
            </a:pPr>
            <a:r>
              <a:rPr lang="hu-HU" sz="1700" noProof="0" dirty="0"/>
              <a:t>Infrastruktúra és kompetencia alapú szolgáltatási együttműködések</a:t>
            </a:r>
          </a:p>
          <a:p>
            <a:pPr lvl="1" algn="l">
              <a:spcBef>
                <a:spcPts val="1800"/>
              </a:spcBef>
            </a:pPr>
            <a:endParaRPr lang="hu-HU" sz="16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1FD59918-7A76-697B-BDB5-14DBB6A60546}"/>
              </a:ext>
            </a:extLst>
          </p:cNvPr>
          <p:cNvSpPr txBox="1">
            <a:spLocks/>
          </p:cNvSpPr>
          <p:nvPr/>
        </p:nvSpPr>
        <p:spPr>
          <a:xfrm>
            <a:off x="8236797" y="2292588"/>
            <a:ext cx="3474668" cy="3623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hu-HU" sz="1600" noProof="0" dirty="0"/>
              <a:t>Toborzás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Állásajánlatok közvetítése a hallgatók felé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Diákfoglalkoztatás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Duális képzés</a:t>
            </a:r>
          </a:p>
          <a:p>
            <a:pPr algn="l">
              <a:spcBef>
                <a:spcPts val="1800"/>
              </a:spcBef>
            </a:pPr>
            <a:r>
              <a:rPr lang="hu-HU" sz="1600" noProof="0" dirty="0"/>
              <a:t>Karrier Est</a:t>
            </a:r>
          </a:p>
          <a:p>
            <a:pPr algn="l">
              <a:spcBef>
                <a:spcPts val="1800"/>
              </a:spcBef>
            </a:pPr>
            <a:endParaRPr lang="hu-HU" sz="20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  <a:p>
            <a:pPr algn="l">
              <a:spcBef>
                <a:spcPts val="1800"/>
              </a:spcBef>
            </a:pPr>
            <a:endParaRPr lang="hu-HU" sz="2800" noProof="0" dirty="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CDF233DC-9783-E985-1C95-1C4DB3C6A48D}"/>
              </a:ext>
            </a:extLst>
          </p:cNvPr>
          <p:cNvSpPr/>
          <p:nvPr/>
        </p:nvSpPr>
        <p:spPr>
          <a:xfrm>
            <a:off x="886968" y="1664208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sz="2000" b="1" noProof="0" dirty="0">
                <a:solidFill>
                  <a:srgbClr val="FFFFFF"/>
                </a:solidFill>
                <a:latin typeface="Pte Sans" pitchFamily="2" charset="2"/>
              </a:rPr>
              <a:t>Képzés</a:t>
            </a:r>
            <a:endParaRPr lang="hu-HU" sz="1500" noProof="0" dirty="0">
              <a:latin typeface="Pte San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955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9794122F-0D4B-EB30-A492-751BB8681322}"/>
              </a:ext>
            </a:extLst>
          </p:cNvPr>
          <p:cNvSpPr/>
          <p:nvPr/>
        </p:nvSpPr>
        <p:spPr>
          <a:xfrm>
            <a:off x="923544" y="114559"/>
            <a:ext cx="8458200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hu-HU" sz="3200" b="1" noProof="0" dirty="0">
                <a:solidFill>
                  <a:srgbClr val="1C1F24"/>
                </a:solidFill>
                <a:latin typeface="Pte Sans" pitchFamily="2" charset="2"/>
                <a:ea typeface="Aptos Display" pitchFamily="34" charset="-122"/>
                <a:cs typeface="Aptos Display" pitchFamily="34" charset="-120"/>
              </a:rPr>
              <a:t>Kapcsolódási pontok az év során</a:t>
            </a:r>
            <a:endParaRPr lang="hu-HU" sz="3200" noProof="0" dirty="0">
              <a:latin typeface="Pte Sans" pitchFamily="2" charset="2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30BB1B17-32D5-6CB4-675C-04A14DF80F3B}"/>
              </a:ext>
            </a:extLst>
          </p:cNvPr>
          <p:cNvSpPr/>
          <p:nvPr/>
        </p:nvSpPr>
        <p:spPr>
          <a:xfrm>
            <a:off x="923544" y="890397"/>
            <a:ext cx="8584692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hu-HU" sz="1600" noProof="0" dirty="0">
                <a:solidFill>
                  <a:srgbClr val="5A6673"/>
                </a:solidFill>
                <a:latin typeface="Pte Sans" pitchFamily="2" charset="2"/>
                <a:ea typeface="Aptos" pitchFamily="34" charset="-122"/>
                <a:cs typeface="Aptos" pitchFamily="34" charset="-120"/>
              </a:rPr>
              <a:t>A rendezvények célja: előre tervezhető megjelenés, partnerségépítés és projektgenerálás</a:t>
            </a:r>
            <a:endParaRPr lang="hu-HU" sz="1600" noProof="0" dirty="0">
              <a:latin typeface="Pte Sans" pitchFamily="2" charset="2"/>
            </a:endParaRP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8AB6DDB3-E73C-61CB-769C-5335D627A059}"/>
              </a:ext>
            </a:extLst>
          </p:cNvPr>
          <p:cNvSpPr/>
          <p:nvPr/>
        </p:nvSpPr>
        <p:spPr>
          <a:xfrm>
            <a:off x="914400" y="1691640"/>
            <a:ext cx="0" cy="4215384"/>
          </a:xfrm>
          <a:prstGeom prst="line">
            <a:avLst/>
          </a:prstGeom>
          <a:noFill/>
          <a:ln w="25400">
            <a:solidFill>
              <a:srgbClr val="0067B1"/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13CA2792-9F52-6B1F-9869-6354DC04E671}"/>
              </a:ext>
            </a:extLst>
          </p:cNvPr>
          <p:cNvSpPr/>
          <p:nvPr/>
        </p:nvSpPr>
        <p:spPr>
          <a:xfrm>
            <a:off x="822960" y="1600200"/>
            <a:ext cx="201168" cy="201168"/>
          </a:xfrm>
          <a:prstGeom prst="ellipse">
            <a:avLst/>
          </a:prstGeom>
          <a:solidFill>
            <a:srgbClr val="0067B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379FC325-0C72-DFB7-384C-C0D64D75BAA3}"/>
              </a:ext>
            </a:extLst>
          </p:cNvPr>
          <p:cNvSpPr/>
          <p:nvPr/>
        </p:nvSpPr>
        <p:spPr>
          <a:xfrm>
            <a:off x="1207008" y="1609344"/>
            <a:ext cx="1874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HR kerekasztal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F39D8BDF-85A3-3C9E-229F-2EF59A0DF33E}"/>
              </a:ext>
            </a:extLst>
          </p:cNvPr>
          <p:cNvSpPr/>
          <p:nvPr/>
        </p:nvSpPr>
        <p:spPr>
          <a:xfrm>
            <a:off x="3968496" y="1531620"/>
            <a:ext cx="4709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Munkaerőpiaci kérdések, jó gyakorlatok, egyetemi szerepvállalás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81295641-008A-D0D0-9770-F7DA562A9278}"/>
              </a:ext>
            </a:extLst>
          </p:cNvPr>
          <p:cNvSpPr/>
          <p:nvPr/>
        </p:nvSpPr>
        <p:spPr>
          <a:xfrm>
            <a:off x="822960" y="2167128"/>
            <a:ext cx="201168" cy="201168"/>
          </a:xfrm>
          <a:prstGeom prst="ellipse">
            <a:avLst/>
          </a:prstGeom>
          <a:solidFill>
            <a:srgbClr val="00A6B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E09D6BA6-52D3-F07F-0A65-8A6421EBE830}"/>
              </a:ext>
            </a:extLst>
          </p:cNvPr>
          <p:cNvSpPr/>
          <p:nvPr/>
        </p:nvSpPr>
        <p:spPr>
          <a:xfrm>
            <a:off x="1207008" y="2185416"/>
            <a:ext cx="1874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Inno Tér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0F559B53-F96E-2492-5955-40EBEDC54797}"/>
              </a:ext>
            </a:extLst>
          </p:cNvPr>
          <p:cNvSpPr/>
          <p:nvPr/>
        </p:nvSpPr>
        <p:spPr>
          <a:xfrm>
            <a:off x="3945636" y="1984248"/>
            <a:ext cx="4709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K+F lehetőségek piaci kihívásokból kiindulva, tudományterületeken átívelően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541D7581-12FE-4DF7-71D9-0212650484AF}"/>
              </a:ext>
            </a:extLst>
          </p:cNvPr>
          <p:cNvSpPr/>
          <p:nvPr/>
        </p:nvSpPr>
        <p:spPr>
          <a:xfrm>
            <a:off x="822960" y="2734056"/>
            <a:ext cx="201168" cy="201168"/>
          </a:xfrm>
          <a:prstGeom prst="ellipse">
            <a:avLst/>
          </a:prstGeom>
          <a:solidFill>
            <a:srgbClr val="0067B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1B1AFA19-0CE9-BEFD-EDE9-DB58F2C1EDB2}"/>
              </a:ext>
            </a:extLst>
          </p:cNvPr>
          <p:cNvSpPr/>
          <p:nvPr/>
        </p:nvSpPr>
        <p:spPr>
          <a:xfrm>
            <a:off x="1207013" y="2641473"/>
            <a:ext cx="2423157" cy="496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 err="1">
                <a:solidFill>
                  <a:srgbClr val="062B5F"/>
                </a:solidFill>
                <a:latin typeface="Pte Sans" pitchFamily="2" charset="2"/>
              </a:rPr>
              <a:t>UniNext</a:t>
            </a: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 Benchmarking Klub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ADDA803E-7373-1CE6-D0E0-C2B8FAC86BA0}"/>
              </a:ext>
            </a:extLst>
          </p:cNvPr>
          <p:cNvSpPr/>
          <p:nvPr/>
        </p:nvSpPr>
        <p:spPr>
          <a:xfrm>
            <a:off x="3945636" y="2798064"/>
            <a:ext cx="4709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KKV kihívások, jó gyakorlatok és egyetemi megoldások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7F405063-C22D-42B9-16C8-E8876F7DCF3A}"/>
              </a:ext>
            </a:extLst>
          </p:cNvPr>
          <p:cNvSpPr/>
          <p:nvPr/>
        </p:nvSpPr>
        <p:spPr>
          <a:xfrm>
            <a:off x="822960" y="3300984"/>
            <a:ext cx="201168" cy="201168"/>
          </a:xfrm>
          <a:prstGeom prst="ellipse">
            <a:avLst/>
          </a:prstGeom>
          <a:solidFill>
            <a:srgbClr val="00A6B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DF447BB9-2177-C79C-2C38-FDA519557DDA}"/>
              </a:ext>
            </a:extLst>
          </p:cNvPr>
          <p:cNvSpPr/>
          <p:nvPr/>
        </p:nvSpPr>
        <p:spPr>
          <a:xfrm>
            <a:off x="1207008" y="3236975"/>
            <a:ext cx="1874520" cy="373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Gazdasági Fórum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8566D371-4EF7-0435-B62E-70C32E57D810}"/>
              </a:ext>
            </a:extLst>
          </p:cNvPr>
          <p:cNvSpPr/>
          <p:nvPr/>
        </p:nvSpPr>
        <p:spPr>
          <a:xfrm>
            <a:off x="3945636" y="3204972"/>
            <a:ext cx="4709160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Régiófejlesztési jövőkép, befektetésösztönzés és beszállítói kapcsolatok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2309BC0B-9755-DD14-C0B6-49860B9B4790}"/>
              </a:ext>
            </a:extLst>
          </p:cNvPr>
          <p:cNvSpPr/>
          <p:nvPr/>
        </p:nvSpPr>
        <p:spPr>
          <a:xfrm>
            <a:off x="822960" y="3867912"/>
            <a:ext cx="201168" cy="201168"/>
          </a:xfrm>
          <a:prstGeom prst="ellipse">
            <a:avLst/>
          </a:prstGeom>
          <a:solidFill>
            <a:srgbClr val="0067B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0B350756-776F-F2C1-6AB4-26174ECA0DD0}"/>
              </a:ext>
            </a:extLst>
          </p:cNvPr>
          <p:cNvSpPr/>
          <p:nvPr/>
        </p:nvSpPr>
        <p:spPr>
          <a:xfrm>
            <a:off x="1207008" y="3841623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 err="1">
                <a:solidFill>
                  <a:srgbClr val="062B5F"/>
                </a:solidFill>
                <a:latin typeface="Pte Sans" pitchFamily="2" charset="2"/>
              </a:rPr>
              <a:t>Hackathon</a:t>
            </a: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 / </a:t>
            </a:r>
            <a:r>
              <a:rPr lang="hu-HU" b="1" noProof="0" dirty="0" err="1">
                <a:solidFill>
                  <a:srgbClr val="062B5F"/>
                </a:solidFill>
                <a:latin typeface="Pte Sans" pitchFamily="2" charset="2"/>
              </a:rPr>
              <a:t>iExpo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995971EE-A8A1-CC88-4117-04E6453D3A1F}"/>
              </a:ext>
            </a:extLst>
          </p:cNvPr>
          <p:cNvSpPr/>
          <p:nvPr/>
        </p:nvSpPr>
        <p:spPr>
          <a:xfrm>
            <a:off x="3968496" y="3867912"/>
            <a:ext cx="4709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Hallgatói ötletek, vállalati mentoráció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5CE7AAB5-7F08-532E-417B-E79126C421E4}"/>
              </a:ext>
            </a:extLst>
          </p:cNvPr>
          <p:cNvSpPr/>
          <p:nvPr/>
        </p:nvSpPr>
        <p:spPr>
          <a:xfrm>
            <a:off x="822960" y="4434840"/>
            <a:ext cx="201168" cy="201168"/>
          </a:xfrm>
          <a:prstGeom prst="ellipse">
            <a:avLst/>
          </a:prstGeom>
          <a:solidFill>
            <a:srgbClr val="00A6B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23" name="Text 22">
            <a:extLst>
              <a:ext uri="{FF2B5EF4-FFF2-40B4-BE49-F238E27FC236}">
                <a16:creationId xmlns:a16="http://schemas.microsoft.com/office/drawing/2014/main" id="{D9EE9A3D-51FF-90DC-0BA1-0753525308E2}"/>
              </a:ext>
            </a:extLst>
          </p:cNvPr>
          <p:cNvSpPr/>
          <p:nvPr/>
        </p:nvSpPr>
        <p:spPr>
          <a:xfrm>
            <a:off x="1207008" y="4389120"/>
            <a:ext cx="1874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Karrier Est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24" name="Text 23">
            <a:extLst>
              <a:ext uri="{FF2B5EF4-FFF2-40B4-BE49-F238E27FC236}">
                <a16:creationId xmlns:a16="http://schemas.microsoft.com/office/drawing/2014/main" id="{ECEFCFDF-E6DC-9DFA-ECB3-39FEEE6605AC}"/>
              </a:ext>
            </a:extLst>
          </p:cNvPr>
          <p:cNvSpPr/>
          <p:nvPr/>
        </p:nvSpPr>
        <p:spPr>
          <a:xfrm>
            <a:off x="3968496" y="4407408"/>
            <a:ext cx="4709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HR és vállalati kultúra bemutatása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25" name="Shape 24">
            <a:extLst>
              <a:ext uri="{FF2B5EF4-FFF2-40B4-BE49-F238E27FC236}">
                <a16:creationId xmlns:a16="http://schemas.microsoft.com/office/drawing/2014/main" id="{486F9424-0BA2-FF7D-236E-8F246AE685BB}"/>
              </a:ext>
            </a:extLst>
          </p:cNvPr>
          <p:cNvSpPr/>
          <p:nvPr/>
        </p:nvSpPr>
        <p:spPr>
          <a:xfrm>
            <a:off x="822960" y="5001768"/>
            <a:ext cx="201168" cy="201168"/>
          </a:xfrm>
          <a:prstGeom prst="ellipse">
            <a:avLst/>
          </a:prstGeom>
          <a:solidFill>
            <a:srgbClr val="0067B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26" name="Text 25">
            <a:extLst>
              <a:ext uri="{FF2B5EF4-FFF2-40B4-BE49-F238E27FC236}">
                <a16:creationId xmlns:a16="http://schemas.microsoft.com/office/drawing/2014/main" id="{32967B3A-6CD6-E518-4145-25F55694CE2A}"/>
              </a:ext>
            </a:extLst>
          </p:cNvPr>
          <p:cNvSpPr/>
          <p:nvPr/>
        </p:nvSpPr>
        <p:spPr>
          <a:xfrm>
            <a:off x="1207013" y="4832604"/>
            <a:ext cx="2285995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Kari rendezvények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27" name="Text 26">
            <a:extLst>
              <a:ext uri="{FF2B5EF4-FFF2-40B4-BE49-F238E27FC236}">
                <a16:creationId xmlns:a16="http://schemas.microsoft.com/office/drawing/2014/main" id="{3D133CBB-5E7F-FB16-9162-892AF679F9C7}"/>
              </a:ext>
            </a:extLst>
          </p:cNvPr>
          <p:cNvSpPr/>
          <p:nvPr/>
        </p:nvSpPr>
        <p:spPr>
          <a:xfrm>
            <a:off x="3945636" y="4997196"/>
            <a:ext cx="4709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10 kar eseményei az év során és éves eseménynaptár 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A50C6D8E-851F-DF15-32A4-AD0D61A9ACD3}"/>
              </a:ext>
            </a:extLst>
          </p:cNvPr>
          <p:cNvSpPr/>
          <p:nvPr/>
        </p:nvSpPr>
        <p:spPr>
          <a:xfrm>
            <a:off x="822960" y="5568696"/>
            <a:ext cx="201168" cy="201168"/>
          </a:xfrm>
          <a:prstGeom prst="ellipse">
            <a:avLst/>
          </a:prstGeom>
          <a:solidFill>
            <a:srgbClr val="00A6B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29" name="Text 28">
            <a:extLst>
              <a:ext uri="{FF2B5EF4-FFF2-40B4-BE49-F238E27FC236}">
                <a16:creationId xmlns:a16="http://schemas.microsoft.com/office/drawing/2014/main" id="{EB525665-F4D0-3DE3-0D40-70B818CA418F}"/>
              </a:ext>
            </a:extLst>
          </p:cNvPr>
          <p:cNvSpPr/>
          <p:nvPr/>
        </p:nvSpPr>
        <p:spPr>
          <a:xfrm>
            <a:off x="1207008" y="5502402"/>
            <a:ext cx="2487165" cy="4434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hu-HU" b="1" noProof="0" dirty="0">
                <a:solidFill>
                  <a:srgbClr val="062B5F"/>
                </a:solidFill>
                <a:latin typeface="Pte Sans" pitchFamily="2" charset="2"/>
              </a:rPr>
              <a:t>Vállalatkapcsolati hírlevél</a:t>
            </a:r>
            <a:endParaRPr lang="hu-HU" noProof="0" dirty="0">
              <a:latin typeface="Pte Sans" pitchFamily="2" charset="2"/>
            </a:endParaRPr>
          </a:p>
        </p:txBody>
      </p:sp>
      <p:sp>
        <p:nvSpPr>
          <p:cNvPr id="30" name="Text 29">
            <a:extLst>
              <a:ext uri="{FF2B5EF4-FFF2-40B4-BE49-F238E27FC236}">
                <a16:creationId xmlns:a16="http://schemas.microsoft.com/office/drawing/2014/main" id="{CF7E8183-FAD6-58D1-2FBC-4068EE6D72A2}"/>
              </a:ext>
            </a:extLst>
          </p:cNvPr>
          <p:cNvSpPr/>
          <p:nvPr/>
        </p:nvSpPr>
        <p:spPr>
          <a:xfrm>
            <a:off x="3945636" y="5586984"/>
            <a:ext cx="4709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Célzott, tématerület-alapú kommunikáció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31" name="Shape 30">
            <a:extLst>
              <a:ext uri="{FF2B5EF4-FFF2-40B4-BE49-F238E27FC236}">
                <a16:creationId xmlns:a16="http://schemas.microsoft.com/office/drawing/2014/main" id="{E9D05A24-A12F-7986-C009-0F82F60A10D1}"/>
              </a:ext>
            </a:extLst>
          </p:cNvPr>
          <p:cNvSpPr/>
          <p:nvPr/>
        </p:nvSpPr>
        <p:spPr>
          <a:xfrm>
            <a:off x="8759951" y="1465326"/>
            <a:ext cx="2971800" cy="4480560"/>
          </a:xfrm>
          <a:prstGeom prst="roundRect">
            <a:avLst/>
          </a:prstGeom>
          <a:solidFill>
            <a:srgbClr val="EAF3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 noProof="0" dirty="0">
              <a:latin typeface="Pte Sans" pitchFamily="2" charset="2"/>
            </a:endParaRPr>
          </a:p>
        </p:txBody>
      </p:sp>
      <p:sp>
        <p:nvSpPr>
          <p:cNvPr id="32" name="Text 32">
            <a:extLst>
              <a:ext uri="{FF2B5EF4-FFF2-40B4-BE49-F238E27FC236}">
                <a16:creationId xmlns:a16="http://schemas.microsoft.com/office/drawing/2014/main" id="{88CBAF49-2E99-E2A9-5526-0D2F78AC9C97}"/>
              </a:ext>
            </a:extLst>
          </p:cNvPr>
          <p:cNvSpPr/>
          <p:nvPr/>
        </p:nvSpPr>
        <p:spPr>
          <a:xfrm>
            <a:off x="9265920" y="1538165"/>
            <a:ext cx="2103120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hu-HU" sz="1600" b="1" noProof="0" dirty="0">
                <a:solidFill>
                  <a:srgbClr val="062B5F"/>
                </a:solidFill>
                <a:latin typeface="Pte Sans" pitchFamily="2" charset="2"/>
              </a:rPr>
              <a:t>Nem egyszeri megjelenésekben, hanem éves kapcsolatépítési ciklusban gondolkodunk.</a:t>
            </a:r>
          </a:p>
        </p:txBody>
      </p:sp>
      <p:sp>
        <p:nvSpPr>
          <p:cNvPr id="33" name="Text 33">
            <a:extLst>
              <a:ext uri="{FF2B5EF4-FFF2-40B4-BE49-F238E27FC236}">
                <a16:creationId xmlns:a16="http://schemas.microsoft.com/office/drawing/2014/main" id="{ED8E8967-3C40-DBD0-E1C8-435C6E84707D}"/>
              </a:ext>
            </a:extLst>
          </p:cNvPr>
          <p:cNvSpPr/>
          <p:nvPr/>
        </p:nvSpPr>
        <p:spPr>
          <a:xfrm>
            <a:off x="9281158" y="3126486"/>
            <a:ext cx="205740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Az </a:t>
            </a:r>
            <a:r>
              <a:rPr lang="hu-HU" sz="1400" noProof="0" dirty="0" err="1">
                <a:solidFill>
                  <a:srgbClr val="5A6673"/>
                </a:solidFill>
                <a:latin typeface="Pte Sans" pitchFamily="2" charset="2"/>
              </a:rPr>
              <a:t>alumni</a:t>
            </a:r>
            <a:r>
              <a:rPr lang="hu-HU" sz="1400" noProof="0" dirty="0">
                <a:solidFill>
                  <a:srgbClr val="5A6673"/>
                </a:solidFill>
                <a:latin typeface="Pte Sans" pitchFamily="2" charset="2"/>
              </a:rPr>
              <a:t> jelenlét minden eseményen erősítheti a hitelességet: példák, visszajelzések, mentorok, döntéshozók.</a:t>
            </a:r>
            <a:endParaRPr lang="hu-HU" sz="1400" noProof="0" dirty="0">
              <a:latin typeface="Pte Sans" pitchFamily="2" charset="2"/>
            </a:endParaRPr>
          </a:p>
        </p:txBody>
      </p:sp>
      <p:sp>
        <p:nvSpPr>
          <p:cNvPr id="2" name="Text 32">
            <a:extLst>
              <a:ext uri="{FF2B5EF4-FFF2-40B4-BE49-F238E27FC236}">
                <a16:creationId xmlns:a16="http://schemas.microsoft.com/office/drawing/2014/main" id="{A6275492-B364-E627-6EA0-8C2144C58196}"/>
              </a:ext>
            </a:extLst>
          </p:cNvPr>
          <p:cNvSpPr/>
          <p:nvPr/>
        </p:nvSpPr>
        <p:spPr>
          <a:xfrm>
            <a:off x="9198863" y="4360926"/>
            <a:ext cx="2103120" cy="14813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 algn="ctr">
              <a:buNone/>
            </a:pPr>
            <a:r>
              <a:rPr lang="hu-HU" sz="1600" b="1" noProof="0" dirty="0">
                <a:solidFill>
                  <a:srgbClr val="062B5F"/>
                </a:solidFill>
                <a:latin typeface="Pte Sans" pitchFamily="2" charset="2"/>
              </a:rPr>
              <a:t>Adatbázis – munkahely megjelölése, álláslehetőségek kommunikációja, kapcsolattartási csatornáink használata</a:t>
            </a:r>
          </a:p>
        </p:txBody>
      </p:sp>
    </p:spTree>
    <p:extLst>
      <p:ext uri="{BB962C8B-B14F-4D97-AF65-F5344CB8AC3E}">
        <p14:creationId xmlns:p14="http://schemas.microsoft.com/office/powerpoint/2010/main" val="2508328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6085215-AA0A-35C7-FDAB-8B2186778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1388197" y="253495"/>
            <a:ext cx="9415605" cy="600415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25BAF812-AAB5-9580-2476-FD9961B2A105}"/>
              </a:ext>
            </a:extLst>
          </p:cNvPr>
          <p:cNvSpPr/>
          <p:nvPr/>
        </p:nvSpPr>
        <p:spPr>
          <a:xfrm>
            <a:off x="-3292684" y="3255572"/>
            <a:ext cx="2540000" cy="2718162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72077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9B759-05CB-9213-ED44-AEB0BB7AE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0BE7F23-37CD-D0FD-188A-821F39DB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1388197" y="253495"/>
            <a:ext cx="9415605" cy="600415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5228177-311B-4533-2372-7E3A02332E96}"/>
              </a:ext>
            </a:extLst>
          </p:cNvPr>
          <p:cNvSpPr/>
          <p:nvPr/>
        </p:nvSpPr>
        <p:spPr>
          <a:xfrm>
            <a:off x="974516" y="2652665"/>
            <a:ext cx="2540000" cy="2718162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62910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EBB02-0789-00DA-F0FC-A83F5D82E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7F536D5-8A48-EAFE-FED7-3252E846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7801"/>
          <a:stretch/>
        </p:blipFill>
        <p:spPr>
          <a:xfrm>
            <a:off x="1388197" y="253495"/>
            <a:ext cx="9415605" cy="600415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A612D42-344D-E2C2-97D6-24AC938128D5}"/>
              </a:ext>
            </a:extLst>
          </p:cNvPr>
          <p:cNvSpPr/>
          <p:nvPr/>
        </p:nvSpPr>
        <p:spPr>
          <a:xfrm>
            <a:off x="3415964" y="2532888"/>
            <a:ext cx="3451180" cy="2715768"/>
          </a:xfrm>
          <a:prstGeom prst="rect">
            <a:avLst/>
          </a:prstGeom>
          <a:solidFill>
            <a:srgbClr val="005F71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85292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d2cccb-e790-41c5-bdb8-bf756bf70f63">
      <Terms xmlns="http://schemas.microsoft.com/office/infopath/2007/PartnerControls"/>
    </lcf76f155ced4ddcb4097134ff3c332f>
    <TaxCatchAll xmlns="fcfdece4-84ff-4b34-b30d-7a152d3549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F62A8030670CC47BB785C397576C129" ma:contentTypeVersion="11" ma:contentTypeDescription="Új dokumentum létrehozása." ma:contentTypeScope="" ma:versionID="af47a7675436c752a37066bc1afcdbb6">
  <xsd:schema xmlns:xsd="http://www.w3.org/2001/XMLSchema" xmlns:xs="http://www.w3.org/2001/XMLSchema" xmlns:p="http://schemas.microsoft.com/office/2006/metadata/properties" xmlns:ns2="45d2cccb-e790-41c5-bdb8-bf756bf70f63" xmlns:ns3="fcfdece4-84ff-4b34-b30d-7a152d354934" targetNamespace="http://schemas.microsoft.com/office/2006/metadata/properties" ma:root="true" ma:fieldsID="c5ec32e66070c84a0739d74e4bc5e32a" ns2:_="" ns3:_="">
    <xsd:import namespace="45d2cccb-e790-41c5-bdb8-bf756bf70f63"/>
    <xsd:import namespace="fcfdece4-84ff-4b34-b30d-7a152d354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2cccb-e790-41c5-bdb8-bf756bf70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dece4-84ff-4b34-b30d-7a152d3549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484767-76ce-4a60-bd09-86f8491f8e9b}" ma:internalName="TaxCatchAll" ma:showField="CatchAllData" ma:web="fcfdece4-84ff-4b34-b30d-7a152d354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ADEDCF-5AF3-4B40-863F-1306816D2561}">
  <ds:schemaRefs>
    <ds:schemaRef ds:uri="http://schemas.microsoft.com/office/2006/metadata/properties"/>
    <ds:schemaRef ds:uri="http://schemas.microsoft.com/office/infopath/2007/PartnerControls"/>
    <ds:schemaRef ds:uri="45d2cccb-e790-41c5-bdb8-bf756bf70f63"/>
    <ds:schemaRef ds:uri="fcfdece4-84ff-4b34-b30d-7a152d354934"/>
  </ds:schemaRefs>
</ds:datastoreItem>
</file>

<file path=customXml/itemProps2.xml><?xml version="1.0" encoding="utf-8"?>
<ds:datastoreItem xmlns:ds="http://schemas.openxmlformats.org/officeDocument/2006/customXml" ds:itemID="{9AA77A04-517E-44C2-91FA-66646E5D2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474BB-1CBC-4933-BC44-4F6F59B29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d2cccb-e790-41c5-bdb8-bf756bf70f63"/>
    <ds:schemaRef ds:uri="fcfdece4-84ff-4b34-b30d-7a152d354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1022</Words>
  <Application>Microsoft Office PowerPoint</Application>
  <PresentationFormat>Szélesvásznú</PresentationFormat>
  <Paragraphs>171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Pte Sans</vt:lpstr>
      <vt:lpstr>Pte Serif</vt:lpstr>
      <vt:lpstr>Wingdings</vt:lpstr>
      <vt:lpstr>Office-téma</vt:lpstr>
      <vt:lpstr>PowerPoint-bemutató</vt:lpstr>
      <vt:lpstr>Alumni hálózat – a vállalati együttműködések alapja</vt:lpstr>
      <vt:lpstr>Alumni hálózat – a vállalati együttműködések alapja</vt:lpstr>
      <vt:lpstr>Alumni hálózat – a vállalati együttműködések alapja</vt:lpstr>
      <vt:lpstr>Alumni hálózat – a vállalati együttműködések alapja</vt:lpstr>
      <vt:lpstr>PowerPoint-bemutató</vt:lpstr>
      <vt:lpstr>PowerPoint-bemutató</vt:lpstr>
      <vt:lpstr>PowerPoint-bemutató</vt:lpstr>
      <vt:lpstr>PowerPoint-bemutató</vt:lpstr>
      <vt:lpstr>Prof. Dr. Jakab Ferenc Proof of Concept Alap</vt:lpstr>
      <vt:lpstr>PowerPoint-bemutató</vt:lpstr>
      <vt:lpstr>Kooperatív K+F pályázatok</vt:lpstr>
      <vt:lpstr>PTE Service Unit Program </vt:lpstr>
      <vt:lpstr>PowerPoint-bemutató</vt:lpstr>
      <vt:lpstr>PowerPoint-bemutató</vt:lpstr>
      <vt:lpstr>Spin-off társaság és vállalat alapítás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2026-05-04T09:29:37Z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0x010100DF62A8030670CC47BB785C397576C129</vt:lpwstr>
  </property>
</Properties>
</file>