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83" r:id="rId4"/>
    <p:sldId id="274" r:id="rId5"/>
    <p:sldId id="275" r:id="rId6"/>
    <p:sldId id="286" r:id="rId7"/>
    <p:sldId id="287" r:id="rId8"/>
    <p:sldId id="276" r:id="rId9"/>
    <p:sldId id="277" r:id="rId10"/>
    <p:sldId id="281" r:id="rId11"/>
    <p:sldId id="282" r:id="rId12"/>
    <p:sldId id="284" r:id="rId13"/>
    <p:sldId id="278" r:id="rId14"/>
    <p:sldId id="279" r:id="rId15"/>
    <p:sldId id="28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5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5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55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2C39806-BB1D-8F56-1BD4-E8FD84A886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C5BF43A-04E9-CC17-BD51-B26CC338B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1E59-BB6D-9C41-A61C-2D524682E115}" type="datetimeFigureOut">
              <a:rPr lang="hu-HU" smtClean="0"/>
              <a:t>2026.05.04.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98E5719-5CA3-B83A-6AB2-CC9AF2C94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441738D-8521-5BCA-A098-BEAAADEBC9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7E85-FAC5-AA44-BBE8-3A2E745EC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84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393B-998D-3C45-ACA4-5C51E3A83922}" type="datetimeFigureOut">
              <a:rPr lang="hu-HU" smtClean="0"/>
              <a:t>2026.05.04.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25AA-5A0B-7648-B33A-37E9A013F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8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elektronika látható&#10;&#10;Automatikusan generált leírás">
            <a:extLst>
              <a:ext uri="{FF2B5EF4-FFF2-40B4-BE49-F238E27FC236}">
                <a16:creationId xmlns:a16="http://schemas.microsoft.com/office/drawing/2014/main" id="{1C7FE625-34AC-8AAA-3DFA-C08242B4D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zöveg helye 10">
            <a:extLst>
              <a:ext uri="{FF2B5EF4-FFF2-40B4-BE49-F238E27FC236}">
                <a16:creationId xmlns:a16="http://schemas.microsoft.com/office/drawing/2014/main" id="{831FA102-844C-755E-D247-CB3718711D4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3900" y="2029968"/>
            <a:ext cx="10744200" cy="8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PREZENTÁCIÓ CÍME</a:t>
            </a:r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DF9D8FEB-E57B-5F73-ADA2-8D7B7485DFA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" y="2980944"/>
            <a:ext cx="10744200" cy="8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Prezentáció alcíme</a:t>
            </a:r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605BC215-EB6B-138C-D66F-E7064E16F2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23900" y="4301824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8" name="Szöveg helye 10">
            <a:extLst>
              <a:ext uri="{FF2B5EF4-FFF2-40B4-BE49-F238E27FC236}">
                <a16:creationId xmlns:a16="http://schemas.microsoft.com/office/drawing/2014/main" id="{2A598985-FDB3-7140-588C-68FBF5A82B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23900" y="5005912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titulusa</a:t>
            </a:r>
          </a:p>
        </p:txBody>
      </p: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91323EAC-BA77-33AC-53B7-F24EA909AB2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23900" y="5705856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léc nélküli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A6C3600-6324-2ED0-FAB3-CE0D5C0C8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sp>
        <p:nvSpPr>
          <p:cNvPr id="3" name="Szöveg helye 10">
            <a:extLst>
              <a:ext uri="{FF2B5EF4-FFF2-40B4-BE49-F238E27FC236}">
                <a16:creationId xmlns:a16="http://schemas.microsoft.com/office/drawing/2014/main" id="{D6B60BFE-7B29-B8B7-A906-40F46A02D23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ACFC1F6F-F293-C843-538C-5B5685FD46B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735496"/>
            <a:ext cx="3212591" cy="4904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5" name="Kép helye 2">
            <a:extLst>
              <a:ext uri="{FF2B5EF4-FFF2-40B4-BE49-F238E27FC236}">
                <a16:creationId xmlns:a16="http://schemas.microsoft.com/office/drawing/2014/main" id="{26B7EE89-6CEE-6F6F-2E9C-D180BA339D9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433513" y="735495"/>
            <a:ext cx="6920285" cy="4904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3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áblázat helye 5">
            <a:extLst>
              <a:ext uri="{FF2B5EF4-FFF2-40B4-BE49-F238E27FC236}">
                <a16:creationId xmlns:a16="http://schemas.microsoft.com/office/drawing/2014/main" id="{A3ADE164-0269-1AA2-004B-8C8A82051E1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579457"/>
            <a:ext cx="10515598" cy="3855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Open Sans" panose="020B0606030504020204" pitchFamily="34" charset="0"/>
              </a:defRPr>
            </a:lvl1pPr>
          </a:lstStyle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F22E71B-CA3B-027B-E387-3A9EE8E96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BF8F6AA8-C013-1657-CB5A-D3067FF15D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D8E6700D-6881-9CCD-3252-E02F567655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598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83BF1541-CB5D-E7EB-8DA5-56877F0D6EE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elektronika látható&#10;&#10;Automatikusan generált leírás">
            <a:extLst>
              <a:ext uri="{FF2B5EF4-FFF2-40B4-BE49-F238E27FC236}">
                <a16:creationId xmlns:a16="http://schemas.microsoft.com/office/drawing/2014/main" id="{8B94F3C2-6CA9-6CA8-EF4C-EC7368234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id="{27654B00-1ACA-72E8-4C79-A237BB0FAEA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3900" y="2191523"/>
            <a:ext cx="10744200" cy="1710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Köszönjük a figyelmet!</a:t>
            </a:r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1B1DEF9F-AC4A-3457-057F-560795FA384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23900" y="4301824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D2769BC2-6B1C-E731-CB6F-BC48B5D77D5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23900" y="5005912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titulusa</a:t>
            </a:r>
          </a:p>
        </p:txBody>
      </p:sp>
      <p:sp>
        <p:nvSpPr>
          <p:cNvPr id="14" name="Szöveg helye 10">
            <a:extLst>
              <a:ext uri="{FF2B5EF4-FFF2-40B4-BE49-F238E27FC236}">
                <a16:creationId xmlns:a16="http://schemas.microsoft.com/office/drawing/2014/main" id="{A35D0690-9E41-0FD7-2C21-CAE7926EAC5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23900" y="5705856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490A8C4D-F726-647A-D74C-EDACA7E67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A933D47C-7F86-9A48-A1AD-EEBD81F9A6A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940BA6A-A9B7-7219-4D85-FAE0F7D5ABF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55729B78-CCC8-F712-B7DB-176E91D2D65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1607437"/>
            <a:ext cx="10515600" cy="18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10">
            <a:extLst>
              <a:ext uri="{FF2B5EF4-FFF2-40B4-BE49-F238E27FC236}">
                <a16:creationId xmlns:a16="http://schemas.microsoft.com/office/drawing/2014/main" id="{ED6C24E1-FC98-931B-668F-1A2663E5498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82280" y="3786425"/>
            <a:ext cx="5125629" cy="1846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BA10B23C-BC2C-AA33-C513-FD8B9D46C29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3786425"/>
            <a:ext cx="5125629" cy="1846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</p:txBody>
      </p: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5098D7CE-AAE8-B095-44BC-D69C66D1F5B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blokk - 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34CE5A9-19D5-B7FF-F605-96F82FA4FB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B0ED95D2-1627-3324-73F1-6DEC637CB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sp>
        <p:nvSpPr>
          <p:cNvPr id="15" name="Kép helye 2">
            <a:extLst>
              <a:ext uri="{FF2B5EF4-FFF2-40B4-BE49-F238E27FC236}">
                <a16:creationId xmlns:a16="http://schemas.microsoft.com/office/drawing/2014/main" id="{23D20630-BBCE-AC6F-5896-1CEEB0015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27089" y="1579457"/>
            <a:ext cx="5326711" cy="4004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BC05F114-74F4-CAB6-3497-7C63660FE88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59354546-6763-76A6-22CC-C925F50E687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C43265EB-5A74-13B8-25EF-C234D04EBA7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82985"/>
            <a:ext cx="4287982" cy="375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zöveg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76D887BD-CA80-3A0D-5A5F-07BD277A3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CE5C7C62-306F-C568-AC87-137E9C578BF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2B9E13B-D4C6-DDBF-DA2A-ED8F1AEADB5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CA91C60B-6859-7AF4-1D6C-CF5A6DEAC64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79456"/>
            <a:ext cx="4977383" cy="406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8" name="Szöveg helye 10">
            <a:extLst>
              <a:ext uri="{FF2B5EF4-FFF2-40B4-BE49-F238E27FC236}">
                <a16:creationId xmlns:a16="http://schemas.microsoft.com/office/drawing/2014/main" id="{18BE4C3C-1D53-832B-BE1A-4AA96DA4506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C6EA1AAF-19A4-379B-A811-68076AB37167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397429" y="1579456"/>
            <a:ext cx="4977383" cy="406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zöveg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5EA6EF5-0C3E-3AEF-A8C2-FD0CAAC4C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E4CEC806-06F8-0A8E-802F-451103EBAC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737F6A48-F38F-FC31-62D0-11C22537C64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1E6D20BC-2EF9-211F-E045-74EB3321F44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79456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0AB37620-467A-3358-9635-1AE991B2990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489704" y="1579456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44317DED-74F7-596D-46E5-4EFCB5B1B45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41207" y="1579456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A38CE5D8-5977-E65E-0C30-55A3E99C22C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ép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FDFD7BA7-C2A9-595B-15D6-EDE5F7DAE2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>
            <a:extLst>
              <a:ext uri="{FF2B5EF4-FFF2-40B4-BE49-F238E27FC236}">
                <a16:creationId xmlns:a16="http://schemas.microsoft.com/office/drawing/2014/main" id="{2A568CFC-C200-7704-778A-4F0CE56D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sp>
        <p:nvSpPr>
          <p:cNvPr id="19" name="Kép helye 2">
            <a:extLst>
              <a:ext uri="{FF2B5EF4-FFF2-40B4-BE49-F238E27FC236}">
                <a16:creationId xmlns:a16="http://schemas.microsoft.com/office/drawing/2014/main" id="{9E45454F-C86C-2D65-C04B-55E626DA88A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65629" y="1579456"/>
            <a:ext cx="5067632" cy="4068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0" name="Kép helye 2">
            <a:extLst>
              <a:ext uri="{FF2B5EF4-FFF2-40B4-BE49-F238E27FC236}">
                <a16:creationId xmlns:a16="http://schemas.microsoft.com/office/drawing/2014/main" id="{176350A7-3ED8-9325-46CB-CA499869403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8200" y="1579456"/>
            <a:ext cx="5011973" cy="4068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1BFA0AC3-D5FA-244D-2DF5-5874C6467C5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81061741-26FB-E192-3FC2-218E9865DBE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ép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371C297-1CA5-94ED-2895-3B1AF69D27B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FF0A735E-18D9-2388-8C90-8FD060B0A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sp>
        <p:nvSpPr>
          <p:cNvPr id="9" name="Kép helye 2">
            <a:extLst>
              <a:ext uri="{FF2B5EF4-FFF2-40B4-BE49-F238E27FC236}">
                <a16:creationId xmlns:a16="http://schemas.microsoft.com/office/drawing/2014/main" id="{B4B0655C-B169-D423-90AB-F5CB238B3C4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199" y="1579456"/>
            <a:ext cx="2564928" cy="4125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Kép helye 2">
            <a:extLst>
              <a:ext uri="{FF2B5EF4-FFF2-40B4-BE49-F238E27FC236}">
                <a16:creationId xmlns:a16="http://schemas.microsoft.com/office/drawing/2014/main" id="{88B1D7E9-B3E8-D3A3-7C3B-46B669E00D4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639338" y="1579457"/>
            <a:ext cx="4693921" cy="4125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>
            <a:extLst>
              <a:ext uri="{FF2B5EF4-FFF2-40B4-BE49-F238E27FC236}">
                <a16:creationId xmlns:a16="http://schemas.microsoft.com/office/drawing/2014/main" id="{DE50A8AD-DAA0-C470-251A-FB13BCEC03F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738768" y="1579456"/>
            <a:ext cx="2564928" cy="4125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A66C65D-5136-21C7-C4AA-39F449F6F4A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0A0847F2-7FA5-8ECC-E3AB-96772E68308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ép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97EE0F57-19D2-D147-7A7E-EEF55DAD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D3B63919-F8C0-E45C-09D0-60059DD8548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ép helye 2">
            <a:extLst>
              <a:ext uri="{FF2B5EF4-FFF2-40B4-BE49-F238E27FC236}">
                <a16:creationId xmlns:a16="http://schemas.microsoft.com/office/drawing/2014/main" id="{885801D2-AD3D-65D3-7B5C-D11229926A4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1557713"/>
            <a:ext cx="5021911" cy="3285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1" name="Kép helye 2">
            <a:extLst>
              <a:ext uri="{FF2B5EF4-FFF2-40B4-BE49-F238E27FC236}">
                <a16:creationId xmlns:a16="http://schemas.microsoft.com/office/drawing/2014/main" id="{BA351229-7C81-1BF9-C349-D053BA83B11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31888" y="1557713"/>
            <a:ext cx="5021911" cy="3285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567F4794-7128-84D5-187A-87B98CBB4B7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7F3C72A5-0BF1-53EF-FD31-E7B6EA6A511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12964550-01B5-19AF-9500-49E3DD0D5A1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8200" y="5118900"/>
            <a:ext cx="5021911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Kép címe</a:t>
            </a:r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9BE9CAC6-C1B1-88DE-E91F-5DF606EBF5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32692" y="5118900"/>
            <a:ext cx="5021911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Kép címe</a:t>
            </a:r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A6C3600-6324-2ED0-FAB3-CE0D5C0C8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5880"/>
            <a:ext cx="12192000" cy="856804"/>
          </a:xfrm>
          <a:prstGeom prst="rect">
            <a:avLst/>
          </a:prstGeom>
        </p:spPr>
      </p:pic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0CA8BCE7-0004-CA11-4864-2FBA560C6C6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0FAA482-BFF6-CAB1-8393-9DB2C3435DC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D6B60BFE-7B29-B8B7-A906-40F46A02D23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1632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ACFC1F6F-F293-C843-538C-5B5685FD46B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79456"/>
            <a:ext cx="3212591" cy="4060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1" name="Diagram helye 10">
            <a:extLst>
              <a:ext uri="{FF2B5EF4-FFF2-40B4-BE49-F238E27FC236}">
                <a16:creationId xmlns:a16="http://schemas.microsoft.com/office/drawing/2014/main" id="{B11D781D-DBC5-AFF1-5464-03EB686EDB38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426343" y="1579563"/>
            <a:ext cx="6927457" cy="406057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Open Sans" panose="020B0606030504020204" pitchFamily="34" charset="0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2A7E8302-AC9C-A66D-07A6-1A5B9DE4A49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hu-HU" sz="4800" dirty="0"/>
              <a:t>Úton a vállalati partnerségek felé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3FF51C-1377-99D6-D639-C9342D91679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hu-HU" dirty="0"/>
              <a:t>- Az ELTE </a:t>
            </a:r>
            <a:r>
              <a:rPr lang="hu-HU" dirty="0" err="1"/>
              <a:t>Alumni</a:t>
            </a:r>
            <a:r>
              <a:rPr lang="hu-HU" dirty="0"/>
              <a:t> tapasztalatai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A0576B3-4A8D-B0CB-EE63-AE28551463E8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hu-HU" dirty="0"/>
              <a:t>Kapusi-Orosz Bernadett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B3461CE-3807-2ADD-A4F6-83F5C4B6A2F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Igazgatóhelyettes, Szolgáltatási Igazgatóság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D8B80AF-C083-C9ED-7D4F-EC1393814896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</p:txBody>
      </p:sp>
    </p:spTree>
    <p:extLst>
      <p:ext uri="{BB962C8B-B14F-4D97-AF65-F5344CB8AC3E}">
        <p14:creationId xmlns:p14="http://schemas.microsoft.com/office/powerpoint/2010/main" val="202028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CDAB50F5-0DC6-2F3B-1815-40660FB1FA9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Értékajánlat, mint fordulópont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EEB170C-0F6F-A94C-3F4F-F55D696BD300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58C4065-1CEB-E660-D2E5-76888D258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413" y="1394611"/>
            <a:ext cx="2921173" cy="40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>
            <a:extLst>
              <a:ext uri="{FF2B5EF4-FFF2-40B4-BE49-F238E27FC236}">
                <a16:creationId xmlns:a16="http://schemas.microsoft.com/office/drawing/2014/main" id="{ACAF5CBF-CE54-DF7E-ED52-E4EAE2312A94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Mit remélünk ettől a szemlélettől?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A5C658AB-2E22-BB46-DB2D-5EC49766B9B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79456"/>
            <a:ext cx="3675889" cy="4068779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Tudatosabb vállalati párbeszéd</a:t>
            </a:r>
          </a:p>
          <a:p>
            <a:pPr marL="342900" indent="-342900">
              <a:buFontTx/>
              <a:buChar char="-"/>
            </a:pPr>
            <a:r>
              <a:rPr lang="hu-HU" dirty="0"/>
              <a:t>Közös nyelv</a:t>
            </a:r>
          </a:p>
          <a:p>
            <a:pPr marL="342900" indent="-342900">
              <a:buFontTx/>
              <a:buChar char="-"/>
            </a:pPr>
            <a:r>
              <a:rPr lang="hu-HU" dirty="0"/>
              <a:t>Célalapú egyeztetések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BED5578-2FE7-4109-7123-2111A9AEDDE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334256" y="1579456"/>
            <a:ext cx="3675888" cy="4068779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Pilot alapú együttműködések</a:t>
            </a:r>
          </a:p>
          <a:p>
            <a:pPr marL="342900" indent="-342900">
              <a:buFontTx/>
              <a:buChar char="-"/>
            </a:pPr>
            <a:r>
              <a:rPr lang="hu-HU" dirty="0"/>
              <a:t>Gyors tanulás</a:t>
            </a:r>
          </a:p>
          <a:p>
            <a:pPr marL="342900" indent="-342900">
              <a:buFontTx/>
              <a:buChar char="-"/>
            </a:pP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18F4F14C-4262-642B-F762-1BCCFD856557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err="1"/>
              <a:t>Alumni</a:t>
            </a:r>
            <a:r>
              <a:rPr lang="hu-HU" dirty="0"/>
              <a:t> új szerepekben</a:t>
            </a:r>
          </a:p>
          <a:p>
            <a:pPr marL="342900" indent="-342900">
              <a:buFontTx/>
              <a:buChar char="-"/>
            </a:pPr>
            <a:r>
              <a:rPr lang="hu-HU" dirty="0"/>
              <a:t>Összekötő</a:t>
            </a:r>
          </a:p>
          <a:p>
            <a:pPr marL="342900" indent="-342900">
              <a:buFontTx/>
              <a:buChar char="-"/>
            </a:pPr>
            <a:r>
              <a:rPr lang="hu-HU" dirty="0"/>
              <a:t>Nagykövet</a:t>
            </a:r>
          </a:p>
          <a:p>
            <a:pPr marL="342900" indent="-342900">
              <a:buFontTx/>
              <a:buChar char="-"/>
            </a:pPr>
            <a:r>
              <a:rPr lang="hu-HU" dirty="0"/>
              <a:t>Szakmai partner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94C0C490-D604-4976-E002-C64A8861BB2E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293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DA439D27-21A8-119B-E696-354C5F190503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pic>
        <p:nvPicPr>
          <p:cNvPr id="11" name="Kép helye 10" descr="A képen szöveg, Betűtípus, embléma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F76BFFE-6BDB-5CD0-D158-71CEC51AB96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2977" r="2977"/>
          <a:stretch>
            <a:fillRect/>
          </a:stretch>
        </p:blipFill>
        <p:spPr>
          <a:xfrm>
            <a:off x="2635857" y="976675"/>
            <a:ext cx="6920285" cy="4904649"/>
          </a:xfrm>
        </p:spPr>
      </p:pic>
    </p:spTree>
    <p:extLst>
      <p:ext uri="{BB962C8B-B14F-4D97-AF65-F5344CB8AC3E}">
        <p14:creationId xmlns:p14="http://schemas.microsoft.com/office/powerpoint/2010/main" val="14793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94A538B-802A-028D-EA74-15D5CDD4139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Miből építkezünk?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46B051-BC3C-5E9D-DBDB-B5856B5E69F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dirty="0"/>
              <a:t>Valós karrierutak</a:t>
            </a:r>
          </a:p>
          <a:p>
            <a:pPr marL="342900" indent="-342900">
              <a:buFontTx/>
              <a:buChar char="-"/>
            </a:pPr>
            <a:r>
              <a:rPr lang="hu-HU" dirty="0"/>
              <a:t>Intézményi kötődés + vállalati tapasztalat</a:t>
            </a:r>
          </a:p>
          <a:p>
            <a:pPr marL="342900" indent="-342900">
              <a:buFontTx/>
              <a:buChar char="-"/>
            </a:pPr>
            <a:r>
              <a:rPr lang="hu-HU" dirty="0"/>
              <a:t>Hiteles történetek</a:t>
            </a: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EC2BCE6-E584-4E1F-69E7-0F5D91428D3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hu-HU" dirty="0"/>
              <a:t>Nehézségek</a:t>
            </a:r>
          </a:p>
          <a:p>
            <a:pPr marL="342900" indent="-342900">
              <a:buFontTx/>
              <a:buChar char="-"/>
            </a:pPr>
            <a:r>
              <a:rPr lang="hu-HU" dirty="0"/>
              <a:t>Belső koordináció</a:t>
            </a:r>
          </a:p>
          <a:p>
            <a:pPr marL="342900" indent="-342900">
              <a:buFontTx/>
              <a:buChar char="-"/>
            </a:pPr>
            <a:r>
              <a:rPr lang="hu-HU" dirty="0"/>
              <a:t>Adatok, jogosultságok, adatvédelem</a:t>
            </a:r>
          </a:p>
          <a:p>
            <a:pPr marL="342900" indent="-342900">
              <a:buFontTx/>
              <a:buChar char="-"/>
            </a:pPr>
            <a:r>
              <a:rPr lang="hu-HU" dirty="0"/>
              <a:t>Vállalati tempó </a:t>
            </a:r>
            <a:r>
              <a:rPr lang="hu-HU" dirty="0" err="1"/>
              <a:t>vs</a:t>
            </a:r>
            <a:r>
              <a:rPr lang="hu-HU" dirty="0"/>
              <a:t>. Intézményi működés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88436CC-43DC-B19E-E035-EA5F8BC7789F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hu-HU" dirty="0"/>
              <a:t>Amivel próbálkozunk:</a:t>
            </a:r>
          </a:p>
          <a:p>
            <a:pPr marL="342900" indent="-342900">
              <a:buFontTx/>
              <a:buChar char="-"/>
            </a:pPr>
            <a:r>
              <a:rPr lang="hu-HU" dirty="0"/>
              <a:t>Karrier- és mentoring alkalmak (Karriernap)</a:t>
            </a:r>
          </a:p>
          <a:p>
            <a:pPr marL="342900" indent="-342900">
              <a:buFontTx/>
              <a:buChar char="-"/>
            </a:pPr>
            <a:r>
              <a:rPr lang="hu-HU" dirty="0"/>
              <a:t>Tartalom alapú együttműködések pilotban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6BEE6CC-41A4-84C0-5F32-78A60C71AFCB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137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7EA312C8-4A20-CAEC-8435-7987E79402F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Fő tanulságok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96C1718-D9A3-8ADB-8B1D-65CA61FFE76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1607437"/>
            <a:ext cx="10515600" cy="2425067"/>
          </a:xfrm>
        </p:spPr>
        <p:txBody>
          <a:bodyPr/>
          <a:lstStyle/>
          <a:p>
            <a:endParaRPr lang="hu-HU" dirty="0"/>
          </a:p>
          <a:p>
            <a:pPr marL="342900" indent="-342900">
              <a:buFontTx/>
              <a:buChar char="-"/>
            </a:pPr>
            <a:r>
              <a:rPr lang="hu-HU" dirty="0"/>
              <a:t>‚Kicsiben kezdeni’ stratégia, nem kompromisszum</a:t>
            </a:r>
          </a:p>
          <a:p>
            <a:pPr marL="342900" indent="-342900">
              <a:buFontTx/>
              <a:buChar char="-"/>
            </a:pPr>
            <a:r>
              <a:rPr lang="hu-HU" dirty="0"/>
              <a:t>Nincs kész recept vagy másolható modell</a:t>
            </a:r>
          </a:p>
          <a:p>
            <a:pPr marL="342900" indent="-342900">
              <a:buFontTx/>
              <a:buChar char="-"/>
            </a:pPr>
            <a:r>
              <a:rPr lang="hu-HU" dirty="0" err="1"/>
              <a:t>Alumni</a:t>
            </a:r>
            <a:r>
              <a:rPr lang="hu-HU" dirty="0"/>
              <a:t> nélkül nincs hitelesség</a:t>
            </a:r>
          </a:p>
          <a:p>
            <a:pPr marL="342900" indent="-342900">
              <a:buFontTx/>
              <a:buChar char="-"/>
            </a:pPr>
            <a:r>
              <a:rPr lang="hu-HU" dirty="0"/>
              <a:t>Újszerű feladat, újszerű megoldások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D7E46292-BDA4-5061-5E18-3FA1744A8F2F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973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4BFD7E81-1299-1481-4255-3D9B77975D1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3E3FC4-8879-20FB-5357-35992F40B40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hu-HU" dirty="0"/>
              <a:t>Kapusi-Orosz Bernadett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A70DDB9-FC68-A016-E96D-A6AA6F90E80A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Igazgatóhelyettes, Szolgáltatási Igazgatóság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C9234A2-45E1-D8C5-58DC-06AE6ECE61B1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574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A képen szöveg, kör, Betűtípus, embléma látható">
            <a:extLst>
              <a:ext uri="{FF2B5EF4-FFF2-40B4-BE49-F238E27FC236}">
                <a16:creationId xmlns:a16="http://schemas.microsoft.com/office/drawing/2014/main" id="{A47F3081-F9FF-F077-22A2-3420B50341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57" r="5657"/>
          <a:stretch>
            <a:fillRect/>
          </a:stretch>
        </p:blipFill>
        <p:spPr>
          <a:xfrm>
            <a:off x="2910840" y="1342604"/>
            <a:ext cx="6370320" cy="4355672"/>
          </a:xfr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33BDDD4A-C165-AA2C-0623-9EC2DEF6CC0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A szervezetről röviden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4756A8-1E82-E3D0-4CB1-070E5E416AC3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7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>
            <a:extLst>
              <a:ext uri="{FF2B5EF4-FFF2-40B4-BE49-F238E27FC236}">
                <a16:creationId xmlns:a16="http://schemas.microsoft.com/office/drawing/2014/main" id="{D85468D1-9E6C-4F6B-6A6B-3AB2B852E051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pic>
        <p:nvPicPr>
          <p:cNvPr id="19" name="Kép 18" descr="A képen szöveg, képernyőkép, Betűtípus, kö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1F2A5CA-DD2A-B260-E522-1E9BAC8B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18" y="727456"/>
            <a:ext cx="7865364" cy="52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6D548AE-F4A7-86A0-9BD0-F1BF53C10F0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Miért lett fontos a téma?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8E867B-CC1E-770F-9D2C-F0F9FB0C355A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algn="ctr"/>
            <a:r>
              <a:rPr lang="hu-HU" dirty="0"/>
              <a:t>A kapcsolat létezik, a közös keret azonban gyakran hiányzik.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AF6D3B7-05B9-52EA-6604-EC71041E1083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hu-HU" dirty="0"/>
              <a:t>Vállalati oldal</a:t>
            </a:r>
          </a:p>
          <a:p>
            <a:pPr marL="342900" indent="-342900">
              <a:buFontTx/>
              <a:buChar char="-"/>
            </a:pPr>
            <a:r>
              <a:rPr lang="hu-HU" dirty="0"/>
              <a:t>Stratégia</a:t>
            </a:r>
          </a:p>
          <a:p>
            <a:pPr marL="342900" indent="-342900">
              <a:buFontTx/>
              <a:buChar char="-"/>
            </a:pPr>
            <a:r>
              <a:rPr lang="hu-HU" dirty="0"/>
              <a:t>HR - célok</a:t>
            </a:r>
          </a:p>
          <a:p>
            <a:pPr marL="342900" indent="-342900">
              <a:buFontTx/>
              <a:buChar char="-"/>
            </a:pPr>
            <a:r>
              <a:rPr lang="hu-HU" dirty="0"/>
              <a:t>Mérhető hatás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001F66-6591-9CF4-74A8-E813F191321E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oldal</a:t>
            </a:r>
          </a:p>
          <a:p>
            <a:pPr marL="342900" indent="-342900">
              <a:buFontTx/>
              <a:buChar char="-"/>
            </a:pPr>
            <a:r>
              <a:rPr lang="hu-HU" dirty="0"/>
              <a:t>Közösség</a:t>
            </a:r>
          </a:p>
          <a:p>
            <a:pPr marL="342900" indent="-342900">
              <a:buFontTx/>
              <a:buChar char="-"/>
            </a:pPr>
            <a:r>
              <a:rPr lang="hu-HU" dirty="0"/>
              <a:t>Események</a:t>
            </a:r>
          </a:p>
          <a:p>
            <a:pPr marL="342900" indent="-342900">
              <a:buFontTx/>
              <a:buChar char="-"/>
            </a:pPr>
            <a:r>
              <a:rPr lang="hu-HU" dirty="0"/>
              <a:t>Kapcsolatok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57B2B4F-76DB-D465-4F6C-B1A380E4D98F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3AB3463-63DA-6ABC-AB18-10E6D869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35" y="2049086"/>
            <a:ext cx="5310730" cy="173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6851DFF7-677B-A3E1-8A63-1ED6FC2B8287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Kiindulóhelyzet az ELTE-n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E78B3F-BEFB-C0EC-5E90-E6D86276532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dirty="0"/>
              <a:t>Sok kar, sok </a:t>
            </a:r>
            <a:r>
              <a:rPr lang="hu-HU" dirty="0" err="1"/>
              <a:t>alumni</a:t>
            </a:r>
            <a:r>
              <a:rPr lang="hu-HU" dirty="0"/>
              <a:t>, sok kapcsolat</a:t>
            </a:r>
          </a:p>
          <a:p>
            <a:pPr marL="342900" indent="-342900">
              <a:buFontTx/>
              <a:buChar char="-"/>
            </a:pPr>
            <a:r>
              <a:rPr lang="hu-HU" dirty="0"/>
              <a:t>Széttöredezett együttműködések</a:t>
            </a:r>
          </a:p>
          <a:p>
            <a:pPr marL="342900" indent="-342900">
              <a:buFontTx/>
              <a:buChar char="-"/>
            </a:pPr>
            <a:r>
              <a:rPr lang="hu-HU" dirty="0"/>
              <a:t>Ad hoc megkeresések, személyfüggőség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AE9DEC0-3214-ABD2-DBF6-B1131CEDD83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3786425"/>
            <a:ext cx="7985760" cy="1846014"/>
          </a:xfrm>
        </p:spPr>
        <p:txBody>
          <a:bodyPr/>
          <a:lstStyle/>
          <a:p>
            <a:r>
              <a:rPr lang="hu-HU" dirty="0"/>
              <a:t>Tanulság: </a:t>
            </a:r>
          </a:p>
          <a:p>
            <a:pPr marL="457200" indent="-457200">
              <a:buAutoNum type="arabicPeriod"/>
            </a:pPr>
            <a:r>
              <a:rPr lang="hu-HU" dirty="0"/>
              <a:t>Intézményi szint nélkül nincs skálázhatóság</a:t>
            </a:r>
          </a:p>
          <a:p>
            <a:pPr marL="457200" indent="-457200">
              <a:buAutoNum type="arabicPeriod"/>
            </a:pPr>
            <a:r>
              <a:rPr lang="hu-HU" dirty="0"/>
              <a:t>Nagy </a:t>
            </a:r>
            <a:r>
              <a:rPr lang="hu-HU" dirty="0" err="1"/>
              <a:t>alumni</a:t>
            </a:r>
            <a:r>
              <a:rPr lang="hu-HU" dirty="0"/>
              <a:t> bázis 		Automatikus partnerségek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E7336FA-F0DB-9C0C-7769-DEA23231BDC0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sp>
        <p:nvSpPr>
          <p:cNvPr id="7" name="Nem egyenlő 6">
            <a:extLst>
              <a:ext uri="{FF2B5EF4-FFF2-40B4-BE49-F238E27FC236}">
                <a16:creationId xmlns:a16="http://schemas.microsoft.com/office/drawing/2014/main" id="{18DB8AF0-1255-B85A-1B60-469CCD82D12D}"/>
              </a:ext>
            </a:extLst>
          </p:cNvPr>
          <p:cNvSpPr/>
          <p:nvPr/>
        </p:nvSpPr>
        <p:spPr>
          <a:xfrm>
            <a:off x="3648456" y="4585988"/>
            <a:ext cx="768096" cy="246888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0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074D0267-6F3B-3968-69F1-913E4B08B65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Kiindulóhelyzet az ELTE </a:t>
            </a:r>
            <a:r>
              <a:rPr lang="hu-HU" dirty="0" err="1"/>
              <a:t>Alumniban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D432D0-D321-FFAB-8963-82AE3C30BDD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2C9BF9D-EBF5-A669-CC4E-12AF2DB810C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0" y="1582985"/>
            <a:ext cx="4776215" cy="375793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hu-HU" sz="1800" dirty="0">
                <a:ea typeface="Open Sans" panose="020B0606030504020204" pitchFamily="34" charset="0"/>
                <a:cs typeface="Open Sans" panose="020B0606030504020204" pitchFamily="34" charset="0"/>
              </a:rPr>
              <a:t>Jól felépített belső struktúra</a:t>
            </a:r>
          </a:p>
          <a:p>
            <a:pPr marL="342900" indent="-342900">
              <a:buFontTx/>
              <a:buChar char="-"/>
            </a:pPr>
            <a:r>
              <a:rPr lang="hu-HU" sz="1800" dirty="0">
                <a:ea typeface="Open Sans" panose="020B0606030504020204" pitchFamily="34" charset="0"/>
                <a:cs typeface="Open Sans" panose="020B0606030504020204" pitchFamily="34" charset="0"/>
              </a:rPr>
              <a:t>Jól működő </a:t>
            </a:r>
            <a:r>
              <a:rPr lang="hu-HU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Alumni</a:t>
            </a:r>
            <a:r>
              <a:rPr lang="hu-HU" sz="1800" dirty="0">
                <a:ea typeface="Open Sans" panose="020B0606030504020204" pitchFamily="34" charset="0"/>
                <a:cs typeface="Open Sans" panose="020B0606030504020204" pitchFamily="34" charset="0"/>
              </a:rPr>
              <a:t> rendezvények</a:t>
            </a:r>
          </a:p>
          <a:p>
            <a:r>
              <a:rPr lang="hu-HU" sz="1800" dirty="0">
                <a:ea typeface="Open Sans" panose="020B0606030504020204" pitchFamily="34" charset="0"/>
                <a:cs typeface="Open Sans" panose="020B0606030504020204" pitchFamily="34" charset="0"/>
              </a:rPr>
              <a:t>DE!</a:t>
            </a:r>
          </a:p>
          <a:p>
            <a:pPr marL="342900" indent="-342900">
              <a:buFontTx/>
              <a:buChar char="-"/>
            </a:pPr>
            <a:r>
              <a:rPr lang="hu-HU" sz="1800" dirty="0">
                <a:ea typeface="Open Sans" panose="020B0606030504020204" pitchFamily="34" charset="0"/>
                <a:cs typeface="Open Sans" panose="020B0606030504020204" pitchFamily="34" charset="0"/>
              </a:rPr>
              <a:t>Kihasználatlan kapcsolati tőke</a:t>
            </a:r>
          </a:p>
          <a:p>
            <a:pPr marL="342900" indent="-342900">
              <a:buFontTx/>
              <a:buChar char="-"/>
            </a:pPr>
            <a:r>
              <a:rPr lang="hu-HU" sz="1800" dirty="0">
                <a:ea typeface="Open Sans" panose="020B0606030504020204" pitchFamily="34" charset="0"/>
                <a:cs typeface="Open Sans" panose="020B0606030504020204" pitchFamily="34" charset="0"/>
              </a:rPr>
              <a:t>Mamut szervezet</a:t>
            </a:r>
          </a:p>
          <a:p>
            <a:pPr marL="1028700" lvl="1" indent="-342900">
              <a:buFontTx/>
              <a:buChar char="-"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Válaszút</a:t>
            </a:r>
          </a:p>
          <a:p>
            <a:pPr lvl="2" indent="0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Nyugat-európai minta követése</a:t>
            </a:r>
          </a:p>
          <a:p>
            <a:pPr lvl="2" indent="0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vagy</a:t>
            </a:r>
          </a:p>
          <a:p>
            <a:pPr lvl="2" indent="0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bejáratott működési modell</a:t>
            </a:r>
          </a:p>
          <a:p>
            <a:pPr marL="1028700" lvl="1" indent="-342900">
              <a:buFontTx/>
              <a:buChar char="-"/>
            </a:pPr>
            <a:endParaRPr lang="hu-HU" dirty="0"/>
          </a:p>
          <a:p>
            <a:pPr marL="1028700" lvl="1" indent="-342900">
              <a:buFontTx/>
              <a:buChar char="-"/>
            </a:pPr>
            <a:endParaRPr lang="hu-HU" dirty="0"/>
          </a:p>
        </p:txBody>
      </p:sp>
      <p:pic>
        <p:nvPicPr>
          <p:cNvPr id="3082" name="Picture 10" descr="Crossroads Blues: Canada's Economy Never Seems To Get On The Right Path |  Dominion Review">
            <a:extLst>
              <a:ext uri="{FF2B5EF4-FFF2-40B4-BE49-F238E27FC236}">
                <a16:creationId xmlns:a16="http://schemas.microsoft.com/office/drawing/2014/main" id="{D633904C-1402-D031-F18A-D6307A87E19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r="5248"/>
          <a:stretch>
            <a:fillRect/>
          </a:stretch>
        </p:blipFill>
        <p:spPr bwMode="auto">
          <a:xfrm>
            <a:off x="6345936" y="1524718"/>
            <a:ext cx="5076775" cy="38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4B31393-AA3D-23B7-6EA1-F1E539FFF58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Új irányok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3D9E3F-BD4B-2955-FBA6-2ED3B0755A69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11C7DBB-900B-5455-60F7-8B7C9AA1519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82985"/>
            <a:ext cx="2974847" cy="400055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hu-HU" dirty="0"/>
              <a:t>Egyéves szakértői munka</a:t>
            </a:r>
          </a:p>
          <a:p>
            <a:pPr marL="342900" indent="-342900">
              <a:buFontTx/>
              <a:buChar char="-"/>
            </a:pPr>
            <a:r>
              <a:rPr lang="hu-HU" dirty="0"/>
              <a:t>Új stratégia kidolgozása</a:t>
            </a:r>
          </a:p>
          <a:p>
            <a:pPr marL="342900" indent="-342900">
              <a:buFontTx/>
              <a:buChar char="-"/>
            </a:pPr>
            <a:endParaRPr lang="hu-HU" dirty="0"/>
          </a:p>
          <a:p>
            <a:endParaRPr lang="hu-HU" dirty="0"/>
          </a:p>
        </p:txBody>
      </p:sp>
      <p:pic>
        <p:nvPicPr>
          <p:cNvPr id="12" name="Kép helye 11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A08762A-EABD-A129-73C4-AFBFD0B1DB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801" t="88" r="3236"/>
          <a:stretch/>
        </p:blipFill>
        <p:spPr>
          <a:xfrm>
            <a:off x="4800600" y="1582984"/>
            <a:ext cx="6336792" cy="40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A5F69FB-0EFE-2E92-6617-84B7547FABCB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Fókuszba került, hogy a vállalatok…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E7C6EDC-FDF0-2151-BB90-3611DA2ECE7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hu-HU" dirty="0"/>
              <a:t>Hanem</a:t>
            </a:r>
          </a:p>
          <a:p>
            <a:pPr marL="342900" indent="-342900">
              <a:buFontTx/>
              <a:buChar char="-"/>
            </a:pPr>
            <a:r>
              <a:rPr lang="hu-HU" dirty="0"/>
              <a:t>Hitelességet,</a:t>
            </a:r>
          </a:p>
          <a:p>
            <a:pPr marL="342900" indent="-342900">
              <a:buFontTx/>
              <a:buChar char="-"/>
            </a:pPr>
            <a:r>
              <a:rPr lang="hu-HU" dirty="0"/>
              <a:t>Elérést,</a:t>
            </a:r>
          </a:p>
          <a:p>
            <a:pPr marL="342900" indent="-342900">
              <a:buFontTx/>
              <a:buChar char="-"/>
            </a:pPr>
            <a:r>
              <a:rPr lang="hu-HU" dirty="0"/>
              <a:t>hosszútávú kapcsolódást.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5055AC9-3B02-63C3-BEA5-9CA1420179FD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dirty="0"/>
              <a:t>Nem</a:t>
            </a:r>
          </a:p>
          <a:p>
            <a:pPr marL="1028700" lvl="1" indent="-342900">
              <a:buFontTx/>
              <a:buChar char="-"/>
            </a:pPr>
            <a:r>
              <a:rPr lang="hu-HU" dirty="0"/>
              <a:t>Logómegjelenést</a:t>
            </a:r>
          </a:p>
          <a:p>
            <a:pPr marL="1028700" lvl="1" indent="-342900">
              <a:buFontTx/>
              <a:buChar char="-"/>
            </a:pPr>
            <a:r>
              <a:rPr lang="hu-HU" dirty="0"/>
              <a:t>Egyszeri eseményt keresnek.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F796372-3807-0921-14D8-8FD3E64EC4F8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473CD43-D8A2-3686-9E09-3E72E897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04" y="1450862"/>
            <a:ext cx="4008251" cy="21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helye 10" descr="A képen szöveg, kör, képernyőkép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264AB8F-A6A7-5D67-57C7-6861EF70E4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57" r="5657"/>
          <a:stretch>
            <a:fillRect/>
          </a:stretch>
        </p:blipFill>
        <p:spPr/>
      </p:pic>
      <p:sp>
        <p:nvSpPr>
          <p:cNvPr id="2" name="Szöveg helye 1">
            <a:extLst>
              <a:ext uri="{FF2B5EF4-FFF2-40B4-BE49-F238E27FC236}">
                <a16:creationId xmlns:a16="http://schemas.microsoft.com/office/drawing/2014/main" id="{2FA73697-5205-7415-CE4C-A22FD6C550A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Szemléletváltás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8BB555CD-BAAD-0C93-E911-E9B01E2FE44D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r>
              <a:rPr lang="hu-HU" dirty="0"/>
              <a:t> Konferencia – Pécs, 2026. május 7.</a:t>
            </a:r>
          </a:p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0E2661-164F-C64E-DB25-3941134BABDD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„Mit kérünk? ” -&gt;  „Mit tudunk adni?”</a:t>
            </a:r>
          </a:p>
          <a:p>
            <a:pPr marL="342900" indent="-342900">
              <a:buFontTx/>
              <a:buChar char="-"/>
            </a:pPr>
            <a:r>
              <a:rPr lang="hu-HU" dirty="0" err="1">
                <a:ea typeface="Open Sans" panose="020B0606030504020204" pitchFamily="34" charset="0"/>
                <a:cs typeface="Open Sans" panose="020B0606030504020204" pitchFamily="34" charset="0"/>
              </a:rPr>
              <a:t>Alumni</a:t>
            </a:r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 közösség mint erőforrás</a:t>
            </a:r>
          </a:p>
          <a:p>
            <a:pPr marL="342900" indent="-342900">
              <a:buFontTx/>
              <a:buChar char="-"/>
            </a:pPr>
            <a:r>
              <a:rPr lang="hu-HU" dirty="0" err="1">
                <a:ea typeface="Open Sans" panose="020B0606030504020204" pitchFamily="34" charset="0"/>
                <a:cs typeface="Open Sans" panose="020B0606030504020204" pitchFamily="34" charset="0"/>
              </a:rPr>
              <a:t>Alumni</a:t>
            </a:r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 mint</a:t>
            </a:r>
          </a:p>
          <a:p>
            <a:pPr marL="1028700" lvl="1" indent="-342900">
              <a:buFontTx/>
              <a:buChar char="-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Munkavállaló</a:t>
            </a:r>
          </a:p>
          <a:p>
            <a:pPr marL="1028700" lvl="1" indent="-342900">
              <a:buFontTx/>
              <a:buChar char="-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Döntéshozó</a:t>
            </a:r>
          </a:p>
          <a:p>
            <a:pPr marL="1028700" lvl="1" indent="-342900">
              <a:buFontTx/>
              <a:buChar char="-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„Márkanagykövet”</a:t>
            </a:r>
          </a:p>
          <a:p>
            <a:pPr marL="342900" indent="-342900">
              <a:buFontTx/>
              <a:buChar char="-"/>
            </a:pPr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Partnerség	      Szponzoráció</a:t>
            </a: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8826F1D3-CF50-803E-667F-CFEBC5896BC3}"/>
              </a:ext>
            </a:extLst>
          </p:cNvPr>
          <p:cNvSpPr/>
          <p:nvPr/>
        </p:nvSpPr>
        <p:spPr>
          <a:xfrm>
            <a:off x="2642616" y="1645920"/>
            <a:ext cx="274320" cy="237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em egyenlő 7">
            <a:extLst>
              <a:ext uri="{FF2B5EF4-FFF2-40B4-BE49-F238E27FC236}">
                <a16:creationId xmlns:a16="http://schemas.microsoft.com/office/drawing/2014/main" id="{05AA6CE4-717E-281B-72AD-B7E14506C95B}"/>
              </a:ext>
            </a:extLst>
          </p:cNvPr>
          <p:cNvSpPr/>
          <p:nvPr/>
        </p:nvSpPr>
        <p:spPr>
          <a:xfrm>
            <a:off x="2596896" y="4416552"/>
            <a:ext cx="509016" cy="237744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24499"/>
      </p:ext>
    </p:extLst>
  </p:cSld>
  <p:clrMapOvr>
    <a:masterClrMapping/>
  </p:clrMapOvr>
</p:sld>
</file>

<file path=ppt/theme/theme1.xml><?xml version="1.0" encoding="utf-8"?>
<a:theme xmlns:a="http://schemas.openxmlformats.org/drawingml/2006/main" name="cím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418</Words>
  <Application>Microsoft Office PowerPoint</Application>
  <PresentationFormat>Szélesvásznú</PresentationFormat>
  <Paragraphs>101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címdia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Kapusi-Orosz Bernadett</cp:lastModifiedBy>
  <cp:revision>84</cp:revision>
  <dcterms:created xsi:type="dcterms:W3CDTF">2021-07-01T15:39:11Z</dcterms:created>
  <dcterms:modified xsi:type="dcterms:W3CDTF">2026-05-04T14:02:53Z</dcterms:modified>
</cp:coreProperties>
</file>