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4" r:id="rId6"/>
    <p:sldId id="265" r:id="rId7"/>
    <p:sldId id="263" r:id="rId8"/>
    <p:sldId id="261" r:id="rId9"/>
    <p:sldId id="270" r:id="rId10"/>
    <p:sldId id="266" r:id="rId11"/>
    <p:sldId id="271" r:id="rId12"/>
    <p:sldId id="269" r:id="rId13"/>
    <p:sldId id="272" r:id="rId14"/>
    <p:sldId id="268" r:id="rId15"/>
    <p:sldId id="273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C61"/>
    <a:srgbClr val="003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BA4C8-6D8A-6BF9-6DD7-76A34D97290F}" v="30" dt="2025-11-26T18:24:32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65" autoAdjust="0"/>
    <p:restoredTop sz="94690"/>
  </p:normalViewPr>
  <p:slideViewPr>
    <p:cSldViewPr snapToGrid="0" showGuides="1">
      <p:cViewPr varScale="1">
        <p:scale>
          <a:sx n="73" d="100"/>
          <a:sy n="73" d="100"/>
        </p:scale>
        <p:origin x="1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E419B-C8C4-49DF-82A0-66A5C981BB71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48EEA-F9E4-4C4F-BC8C-29801DB738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15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48EEA-F9E4-4C4F-BC8C-29801DB738D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97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kültéri, fa, épület, Városépít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DEE03C2-37C4-FDCE-ED02-159F2AF94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43" y="0"/>
            <a:ext cx="10113157" cy="6858000"/>
          </a:xfrm>
          <a:prstGeom prst="rect">
            <a:avLst/>
          </a:prstGeom>
        </p:spPr>
      </p:pic>
      <p:pic>
        <p:nvPicPr>
          <p:cNvPr id="9" name="Kép 8" descr="A képen kék, Acélkék, képernyőkép, Majorelle k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719FB2-4A14-9602-ED4E-82BED61E8B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0B8A34F-1D7B-9B9F-B306-B55A0FB9C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767936"/>
            <a:ext cx="7355371" cy="2521916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Merriweather" panose="00000500000000000000" pitchFamily="2" charset="-18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2CF7C4-C35C-A8FE-C6BC-8569FDC1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74624"/>
            <a:ext cx="4870588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C50084-3ABD-9571-31D2-766DA9BE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5982237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5CFB9F9-DD07-C628-15FB-4C32E787F0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5665304"/>
            <a:ext cx="4061155" cy="6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9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497955-E4B3-C570-A8D0-E0378BA9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CCF1D1-9C7A-7D92-1701-6DEA79AA0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800AB2C-E415-FF03-289D-BFEFD3255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918515E-3A53-5A9E-89A4-668ECF9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BDB237-5A1C-F1B6-0366-A56F57A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7110D6-F55F-4E58-C0DC-96E7C5C1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92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497955-E4B3-C570-A8D0-E0378BA9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CCF1D1-9C7A-7D92-1701-6DEA79AA0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800AB2C-E415-FF03-289D-BFEFD3255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918515E-3A53-5A9E-89A4-668ECF9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BDB237-5A1C-F1B6-0366-A56F57A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7110D6-F55F-4E58-C0DC-96E7C5C1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2B5890C-A483-DA7C-5042-CEC6B838F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5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6A433-0118-52C2-1D1F-4B0FE8A3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B49255E-A061-F770-8313-1E38E728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C2A2D98-E850-5DD7-CE29-BA3803777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89D6C84-338D-1906-C312-3DD2BFE2D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AA51231-95A7-851E-D49A-5F2F6F273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8C515E3-F8F1-D23E-8356-F84C234D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470DC4E-D6E7-E21C-C9B9-402AB886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88990F4-F683-1C62-6922-18A738D8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84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F56390-F267-A238-1A0A-C6B1F0D0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8EE1BEE-BC8B-3053-CDFA-08DC888F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3646E48-024B-BF58-06E5-CDAA0777D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888DC8B-9277-9CB9-6B71-E8061FD5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2494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10E4B04-F74A-AF0C-AA96-DC85818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EA6E2C3-7C63-CFF8-2307-27116681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A597E0F-3269-0274-19C2-D97EDBB1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692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C283EBBE-FFFB-4D4C-4A58-7B1C3AD56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3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7E7D1B-028E-BA5E-037A-5806ACA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DF2290-8ACD-3763-85EF-B17C2B0F4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5FD1A2-6743-EC1C-0681-0562EC8CF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EA55AC4-6918-7AC4-422D-35C3E66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4C66B5-2E80-3C0A-C4C8-F614D459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ECA4F72-BF1D-0ADC-6300-496EBB6D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6603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B4A0B2-4AA0-27B1-F311-EE843747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932237" cy="120995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A7B8746-420F-D06D-9D06-32A0D1F41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D0A7158-BCA2-602A-1DB3-47C7932DF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4" y="1828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29BBF0-0FC6-65C6-00A7-3B36CAB9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37367AF-8E5D-607A-2154-83780B63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3AA1DE8-2837-A684-1650-22574467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02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DF3801-C7EF-3C87-E110-3654D27D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9F94925-0A51-5BC9-A953-1E601675F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63940F-7D81-2409-F9FC-80999A1E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DDA812-E431-262B-BFC0-D13A5C77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E5BEE4-8B88-99F0-AAE5-E89CFE7A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61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F00A13A-4769-4EB5-8978-DD8FF1C3B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599EDF9-56F8-23C9-93A7-A83D9E0DA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790DDB-038B-4771-C845-4883F59B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1EF49F-F8AF-E1CE-8B92-568B2711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2326C4-0395-3825-4F8A-7415C362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57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festmény, rajz, vázlat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42345EC-5AF6-C5E8-F776-0D605D62C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 descr="A képen kék, Acélkék, képernyőkép, Majorelle k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719FB2-4A14-9602-ED4E-82BED61E8B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0B8A34F-1D7B-9B9F-B306-B55A0FB9C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767936"/>
            <a:ext cx="7355371" cy="2521916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Merriweather" panose="00000500000000000000" pitchFamily="2" charset="-18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2CF7C4-C35C-A8FE-C6BC-8569FDC1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74624"/>
            <a:ext cx="4870588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C50084-3ABD-9571-31D2-766DA9BE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5982237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5CFB9F9-DD07-C628-15FB-4C32E787F0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5665304"/>
            <a:ext cx="4061155" cy="6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uházat, személy, Emberi arc, 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F5430EB-E06C-FC9D-DDB0-B3561FED1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 descr="A képen kék, Acélkék, képernyőkép, Majorelle k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719FB2-4A14-9602-ED4E-82BED61E8B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0B8A34F-1D7B-9B9F-B306-B55A0FB9C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767936"/>
            <a:ext cx="7355371" cy="2834102"/>
          </a:xfrm>
        </p:spPr>
        <p:txBody>
          <a:bodyPr anchor="t" anchorCtr="0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Merriweather" panose="00000500000000000000" pitchFamily="2" charset="-18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2CF7C4-C35C-A8FE-C6BC-8569FDC1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74624"/>
            <a:ext cx="4870588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C50084-3ABD-9571-31D2-766DA9BE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5982237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6CD48DC-EE41-CAB5-2302-DDF51B2D26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5665304"/>
            <a:ext cx="4061155" cy="64924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2C1743F-4436-76CF-91EA-FFBCF7482A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ég, felhő, nappal, épít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5E82A8E-5177-7BA9-5F9B-8205EBF97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 descr="A képen kék, Acélkék, képernyőkép, Majorelle k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719FB2-4A14-9602-ED4E-82BED61E8B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0B8A34F-1D7B-9B9F-B306-B55A0FB9C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112522"/>
            <a:ext cx="7146649" cy="2097817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Merriweather" panose="00000500000000000000" pitchFamily="2" charset="-18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2CF7C4-C35C-A8FE-C6BC-8569FDC1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74624"/>
            <a:ext cx="4870588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C50084-3ABD-9571-31D2-766DA9BE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5982237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74F06AB-9C69-4FC1-E794-77494304BF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A0C5B0A-F548-F0AF-49D4-6A8EC66E4A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5665304"/>
            <a:ext cx="4061155" cy="6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1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ég, felhő, nappal, épít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2916D8F-2B42-5E99-D219-85471F770C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 descr="A képen fehér, fekete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DF5F171-90B5-D395-41D2-599CFDF0C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0B8A34F-1D7B-9B9F-B306-B55A0FB9C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713721"/>
            <a:ext cx="7146649" cy="2097817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rgbClr val="003B7D"/>
                </a:solidFill>
                <a:latin typeface="Merriweather" panose="00000500000000000000" pitchFamily="2" charset="-18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2CF7C4-C35C-A8FE-C6BC-8569FDC1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34867"/>
            <a:ext cx="4870588" cy="165576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>
                <a:solidFill>
                  <a:srgbClr val="003B7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C50084-3ABD-9571-31D2-766DA9BE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5982237"/>
            <a:ext cx="4114800" cy="365125"/>
          </a:xfrm>
        </p:spPr>
        <p:txBody>
          <a:bodyPr/>
          <a:lstStyle>
            <a:lvl1pPr algn="r">
              <a:defRPr>
                <a:solidFill>
                  <a:srgbClr val="003B7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pic>
        <p:nvPicPr>
          <p:cNvPr id="8" name="Kép 7" descr="A képen Betűtípus, szöveg, Grafika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9BE233E-22A1-A636-93A5-D83548E4DC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5611595"/>
            <a:ext cx="4360671" cy="6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4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AC4C6-AAF1-3D2A-3C63-AF8E880B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76C6E9-FA34-0DAC-1674-3BE8EB7C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AF30D2-E761-420D-0008-F444AD88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771760-773D-D44D-EAEF-9C23FD77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A2D8EF-FF60-63B7-419C-8AEE9E0B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72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AC4C6-AAF1-3D2A-3C63-AF8E880B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76C6E9-FA34-0DAC-1674-3BE8EB7C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AF30D2-E761-420D-0008-F444AD88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771760-773D-D44D-EAEF-9C23FD77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A2D8EF-FF60-63B7-419C-8AEE9E0B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1981834-8C76-6BE3-BC4C-1B1273CC5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BCBF80-0C64-E2AF-756A-2703392E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E849B0-BFA2-9596-27D5-FE2245EB8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299527-6368-4BA8-0CC8-9CDAEA95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CD2-8A8E-4B6E-A475-5317074FE4D4}" type="datetimeFigureOut">
              <a:rPr lang="hu-HU" smtClean="0"/>
              <a:t>2026. 05. 05.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F11DA2-BD09-BFB8-A517-3A4E278A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C62AD81-5F12-D0E2-4AFE-4E6985B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32F3-D7B8-477F-B9FE-E049CE3A0C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41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ínesség, homály, kék, Szivárvá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16EB430-6D80-6864-CDE9-EA8E22958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7BCBF80-0C64-E2AF-756A-2703392E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76263"/>
            <a:ext cx="7159211" cy="2852737"/>
          </a:xfrm>
        </p:spPr>
        <p:txBody>
          <a:bodyPr anchor="t" anchorCtr="0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pic>
        <p:nvPicPr>
          <p:cNvPr id="10" name="Kép 9" descr="A képen szöveg, Betűtípus, szimbólum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30CD84-7AFC-142C-E7DB-5A9883352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539" y="5345357"/>
            <a:ext cx="971136" cy="9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F896349-6BF4-363C-D0B3-2380D9AF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006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066FB4C-03AB-6194-E885-D9D38185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58548"/>
            <a:ext cx="10515600" cy="2216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90D1944-C8A2-6629-BD3A-7A735DF79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23059" y="5996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4A549CD2-8A8E-4B6E-A475-5317074FE4D4}" type="datetimeFigureOut">
              <a:rPr lang="hu-HU" smtClean="0"/>
              <a:pPr/>
              <a:t>2026. 05. 05.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965DDE1-4568-5F0C-A5E2-691CC7FAA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38122" y="6000681"/>
            <a:ext cx="285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F4CDED-F461-8833-6B20-460E4886B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89019" y="5996471"/>
            <a:ext cx="1583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F96F32F3-D7B8-477F-B9FE-E049CE3A0CF1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A képen szöveg, Betűtípus, embléma, szimbólu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81D4156-5D89-C7EE-073D-AD58EC00785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8" y="5513178"/>
            <a:ext cx="845240" cy="8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0" r:id="rId4"/>
    <p:sldLayoutId id="2147483661" r:id="rId5"/>
    <p:sldLayoutId id="2147483650" r:id="rId6"/>
    <p:sldLayoutId id="2147483665" r:id="rId7"/>
    <p:sldLayoutId id="2147483651" r:id="rId8"/>
    <p:sldLayoutId id="2147483662" r:id="rId9"/>
    <p:sldLayoutId id="2147483652" r:id="rId10"/>
    <p:sldLayoutId id="2147483666" r:id="rId11"/>
    <p:sldLayoutId id="2147483653" r:id="rId12"/>
    <p:sldLayoutId id="2147483654" r:id="rId13"/>
    <p:sldLayoutId id="2147483655" r:id="rId14"/>
    <p:sldLayoutId id="2147483667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B7D"/>
          </a:solidFill>
          <a:latin typeface="Merriweather" panose="00000500000000000000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B7D"/>
          </a:solidFill>
          <a:latin typeface="Merriweather" panose="00000500000000000000" pitchFamily="2" charset="-18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A4C6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7D"/>
          </a:solidFill>
          <a:latin typeface="Merriweather" panose="00000500000000000000" pitchFamily="2" charset="-18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rgbClr val="3A4C6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A4C6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pos="7242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dit.lukacs@uni-miskolc.hu" TargetMode="External"/><Relationship Id="rId2" Type="http://schemas.openxmlformats.org/officeDocument/2006/relationships/hyperlink" Target="http://www.uni-miskolc.hu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B26F94-B138-2AE0-2456-F8B7D71AE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703" y="767936"/>
            <a:ext cx="7488993" cy="2521916"/>
          </a:xfrm>
        </p:spPr>
        <p:txBody>
          <a:bodyPr>
            <a:normAutofit fontScale="90000"/>
          </a:bodyPr>
          <a:lstStyle/>
          <a:p>
            <a:pPr fontAlgn="base"/>
            <a:br>
              <a:rPr lang="hu-HU" sz="3600" dirty="0">
                <a:latin typeface="Mangal" panose="02040503050203030202" pitchFamily="18" charset="0"/>
                <a:cs typeface="Mangal" panose="02040503050203030202" pitchFamily="18" charset="0"/>
              </a:rPr>
            </a:br>
            <a:r>
              <a:rPr lang="hu-HU" sz="3600" dirty="0">
                <a:latin typeface="Mangal" panose="02040503050203030202" pitchFamily="18" charset="0"/>
                <a:cs typeface="Mangal" panose="02040503050203030202" pitchFamily="18" charset="0"/>
              </a:rPr>
              <a:t>Az </a:t>
            </a:r>
            <a:r>
              <a:rPr lang="hu-HU" sz="3600" dirty="0" err="1">
                <a:latin typeface="Mangal" panose="02040503050203030202" pitchFamily="18" charset="0"/>
                <a:cs typeface="Mangal" panose="02040503050203030202" pitchFamily="18" charset="0"/>
              </a:rPr>
              <a:t>Alumni</a:t>
            </a:r>
            <a:r>
              <a:rPr lang="hu-HU" sz="3600" dirty="0">
                <a:latin typeface="Mangal" panose="02040503050203030202" pitchFamily="18" charset="0"/>
                <a:cs typeface="Mangal" panose="02040503050203030202" pitchFamily="18" charset="0"/>
              </a:rPr>
              <a:t> portál bevezetésnek tapasztalatai a Miskolci Egyetemen - </a:t>
            </a:r>
            <a:r>
              <a:rPr lang="hu-HU" sz="2000" dirty="0">
                <a:latin typeface="Mangal" panose="02040503050203030202" pitchFamily="18" charset="0"/>
                <a:cs typeface="Mangal" panose="02040503050203030202" pitchFamily="18" charset="0"/>
              </a:rPr>
              <a:t>Selmeci diákhagyományok és a digitális lehetőségek</a:t>
            </a:r>
            <a:r>
              <a:rPr lang="hu-HU" dirty="0"/>
              <a:t> 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B36A06-215A-4BD4-3926-3047AEF5E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Előadó: Lukács Edit Gabriella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ME Integrált Kapcsolatfejlesztési Központ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Hallgatói szolgáltatások referens</a:t>
            </a:r>
          </a:p>
        </p:txBody>
      </p:sp>
    </p:spTree>
    <p:extLst>
      <p:ext uri="{BB962C8B-B14F-4D97-AF65-F5344CB8AC3E}">
        <p14:creationId xmlns:p14="http://schemas.microsoft.com/office/powerpoint/2010/main" val="179444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714749"/>
          </a:xfrm>
        </p:spPr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Tapasztalatok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71" y="1264024"/>
            <a:ext cx="11796993" cy="5384970"/>
          </a:xfrm>
        </p:spPr>
        <p:txBody>
          <a:bodyPr>
            <a:normAutofit fontScale="92500" lnSpcReduction="10000"/>
          </a:bodyPr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portál adta lehetőségek közül túl sokra előfizettünk, de nem használjuk (így ez a szolgáltatás nagyon drága!)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NEPTUN-</a:t>
            </a:r>
            <a:r>
              <a:rPr lang="hu-HU" dirty="0" err="1">
                <a:latin typeface="Mangal" panose="02040503050203030202" pitchFamily="18" charset="0"/>
                <a:cs typeface="Mangal" panose="02040503050203030202" pitchFamily="18" charset="0"/>
              </a:rPr>
              <a:t>ból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betöltött felhasználókat nem tudjuk „rábírni” az aktiválásra, az adatkezelés elfogadására. (Őket törölni fogjuk.)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Sokkal intenzívebb toborzással kellett volna kezdenünk, hagyni, hogy a felhasználók maguktól regisztráljanak.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Az idősebb korosztály idegenkedik, nehézkes számukra a portál használata.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Párhuzamosan működnek a Facebook csoportok, nem tudjuk rávenni az ottani felhasználókat, hogy a portált használják.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Napi adminisztrációs feladatok, folyamatos odafigyelés, egyéni posztok felügyelete.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diákhagyományok ápolása, szakest és évfolyamtalálkozók szervezése a felhasználók által elvárt fő szolgáltatás.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Továbbra is vannak kari, intézeti honlapok, hírlevelek – zavarba ejtő és átláthatatlan a kommunikáció.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„Vettünk egy FERRARI-t, de még most tanulunk vezetni.”</a:t>
            </a:r>
          </a:p>
          <a:p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1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938431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Az érdeklődőket várjuk vendég felhasználóként.</a:t>
            </a: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r>
              <a:rPr lang="hu-HU" b="0" dirty="0">
                <a:latin typeface="Mangal" panose="02040503050203030202" pitchFamily="18" charset="0"/>
                <a:cs typeface="Mangal" panose="02040503050203030202" pitchFamily="18" charset="0"/>
              </a:rPr>
              <a:t>https://alumni.uni-miskolc.hu/feed</a:t>
            </a:r>
            <a:br>
              <a:rPr lang="hu-HU" b="0" dirty="0">
                <a:latin typeface="Mangal" panose="02040503050203030202" pitchFamily="18" charset="0"/>
                <a:cs typeface="Mangal" panose="02040503050203030202" pitchFamily="18" charset="0"/>
              </a:rPr>
            </a:br>
            <a:endParaRPr lang="hu-HU" b="0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67407"/>
            <a:ext cx="13366377" cy="11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03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Köszönjük a figyelmet!</a:t>
            </a: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Miskolci Egyetem   		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  <a:hlinkClick r:id="rId2"/>
              </a:rPr>
              <a:t>www.uni-miskolc.hu</a:t>
            </a:r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marL="0" indent="0">
              <a:buNone/>
            </a:pPr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marL="0" indent="0">
              <a:buNone/>
            </a:pP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Lukács Edit Gabriella  		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  <a:hlinkClick r:id="rId3"/>
              </a:rPr>
              <a:t>edit.lukacs@uni-miskolc.hu</a:t>
            </a:r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2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5325" y="713722"/>
            <a:ext cx="7146649" cy="1219582"/>
          </a:xfrm>
        </p:spPr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Egyetem történet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95325" y="1672044"/>
            <a:ext cx="5169898" cy="3422469"/>
          </a:xfrm>
        </p:spPr>
        <p:txBody>
          <a:bodyPr>
            <a:normAutofit lnSpcReduction="10000"/>
          </a:bodyPr>
          <a:lstStyle/>
          <a:p>
            <a:r>
              <a:rPr lang="hu-HU" sz="2400" b="1" dirty="0">
                <a:latin typeface="Mangal" panose="02040503050203030202" pitchFamily="18" charset="0"/>
                <a:cs typeface="Mangal" panose="02040503050203030202" pitchFamily="18" charset="0"/>
              </a:rPr>
              <a:t>1735</a:t>
            </a:r>
            <a:r>
              <a:rPr lang="hu-HU" sz="2400" dirty="0">
                <a:latin typeface="Mangal" panose="02040503050203030202" pitchFamily="18" charset="0"/>
                <a:cs typeface="Mangal" panose="02040503050203030202" pitchFamily="18" charset="0"/>
              </a:rPr>
              <a:t> - III. Károly megalapítja a Miskolci Egyetem jogelődjét, a bányászati-kohászati tanintézetet (</a:t>
            </a:r>
            <a:r>
              <a:rPr lang="hu-HU" sz="2400" dirty="0" err="1">
                <a:latin typeface="Mangal" panose="02040503050203030202" pitchFamily="18" charset="0"/>
                <a:cs typeface="Mangal" panose="02040503050203030202" pitchFamily="18" charset="0"/>
              </a:rPr>
              <a:t>Bergschule</a:t>
            </a:r>
            <a:r>
              <a:rPr lang="hu-HU" sz="2400" dirty="0">
                <a:latin typeface="Mangal" panose="02040503050203030202" pitchFamily="18" charset="0"/>
                <a:cs typeface="Mangal" panose="02040503050203030202" pitchFamily="18" charset="0"/>
              </a:rPr>
              <a:t>) Selmecbányán</a:t>
            </a:r>
          </a:p>
          <a:p>
            <a:r>
              <a:rPr lang="hu-HU" sz="2400" b="1" dirty="0">
                <a:latin typeface="Mangal" panose="02040503050203030202" pitchFamily="18" charset="0"/>
                <a:cs typeface="Mangal" panose="02040503050203030202" pitchFamily="18" charset="0"/>
              </a:rPr>
              <a:t>1949</a:t>
            </a:r>
            <a:r>
              <a:rPr lang="hu-HU" sz="2400" dirty="0">
                <a:latin typeface="Mangal" panose="02040503050203030202" pitchFamily="18" charset="0"/>
                <a:cs typeface="Mangal" panose="02040503050203030202" pitchFamily="18" charset="0"/>
              </a:rPr>
              <a:t> - Miskolcon létrejön a Nehézipari Műszaki Egyetem</a:t>
            </a:r>
          </a:p>
          <a:p>
            <a:r>
              <a:rPr lang="hu-HU" sz="2400" b="1" dirty="0">
                <a:latin typeface="Mangal" panose="02040503050203030202" pitchFamily="18" charset="0"/>
                <a:cs typeface="Mangal" panose="02040503050203030202" pitchFamily="18" charset="0"/>
              </a:rPr>
              <a:t>1990</a:t>
            </a:r>
            <a:r>
              <a:rPr lang="hu-HU" sz="2400" dirty="0">
                <a:latin typeface="Mangal" panose="02040503050203030202" pitchFamily="18" charset="0"/>
                <a:cs typeface="Mangal" panose="02040503050203030202" pitchFamily="18" charset="0"/>
              </a:rPr>
              <a:t> – névváltoztatás Miskolci Egyetem</a:t>
            </a:r>
          </a:p>
        </p:txBody>
      </p:sp>
    </p:spTree>
    <p:extLst>
      <p:ext uri="{BB962C8B-B14F-4D97-AF65-F5344CB8AC3E}">
        <p14:creationId xmlns:p14="http://schemas.microsoft.com/office/powerpoint/2010/main" val="25485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Diákhagyományok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5325" y="1308227"/>
            <a:ext cx="10515600" cy="3523349"/>
          </a:xfrm>
        </p:spPr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mai napig is élő Selmeci Diákhagyományok 2014-ben felkerültek az UNESCO világörökség listájára.</a:t>
            </a:r>
          </a:p>
          <a:p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70" y="2135042"/>
            <a:ext cx="6613071" cy="42918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656" y="3853232"/>
            <a:ext cx="3727269" cy="26985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4" y="2030400"/>
            <a:ext cx="1965644" cy="14742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96" y="2013239"/>
            <a:ext cx="1897002" cy="14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5325" y="713722"/>
            <a:ext cx="7146649" cy="1219581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Mangal" panose="02040503050203030202" pitchFamily="18" charset="0"/>
                <a:cs typeface="Mangal" panose="02040503050203030202" pitchFamily="18" charset="0"/>
              </a:rPr>
              <a:t>Miért, hogyan és mikor vezettük be az ALUMNI platformot?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74766" y="1763486"/>
            <a:ext cx="5630091" cy="3944983"/>
          </a:xfrm>
        </p:spPr>
        <p:txBody>
          <a:bodyPr>
            <a:normAutofit fontScale="92500"/>
          </a:bodyPr>
          <a:lstStyle/>
          <a:p>
            <a:r>
              <a:rPr lang="hu-HU" b="1" dirty="0">
                <a:latin typeface="Mangal" panose="02040503050203030202" pitchFamily="18" charset="0"/>
                <a:cs typeface="Mangal" panose="02040503050203030202" pitchFamily="18" charset="0"/>
              </a:rPr>
              <a:t>MIÉRT?  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-  egységes szerkezetbe rendezni a kommunikációt (130+ ME </a:t>
            </a:r>
            <a:r>
              <a:rPr lang="hu-HU" dirty="0" err="1">
                <a:latin typeface="Mangal" panose="02040503050203030202" pitchFamily="18" charset="0"/>
                <a:cs typeface="Mangal" panose="02040503050203030202" pitchFamily="18" charset="0"/>
              </a:rPr>
              <a:t>facebook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csoport; </a:t>
            </a:r>
            <a:r>
              <a:rPr lang="hu-HU" dirty="0" err="1">
                <a:latin typeface="Mangal" panose="02040503050203030202" pitchFamily="18" charset="0"/>
                <a:cs typeface="Mangal" panose="02040503050203030202" pitchFamily="18" charset="0"/>
              </a:rPr>
              <a:t>excell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táblázatok, füzetekben őrzött névsorok helyett) ( ~ 60.000 végzett öregdiák, ebből 43.000 a Neptun korszakban)</a:t>
            </a:r>
          </a:p>
          <a:p>
            <a:r>
              <a:rPr lang="hu-HU" b="1" dirty="0">
                <a:latin typeface="Mangal" panose="02040503050203030202" pitchFamily="18" charset="0"/>
                <a:cs typeface="Mangal" panose="02040503050203030202" pitchFamily="18" charset="0"/>
              </a:rPr>
              <a:t>HOGYAN?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– vezetői döntés alapján</a:t>
            </a:r>
          </a:p>
          <a:p>
            <a:r>
              <a:rPr lang="hu-HU" b="1" dirty="0">
                <a:latin typeface="Mangal" panose="02040503050203030202" pitchFamily="18" charset="0"/>
                <a:cs typeface="Mangal" panose="02040503050203030202" pitchFamily="18" charset="0"/>
              </a:rPr>
              <a:t>MIKOR?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– 2022-ben elkezdett tárgyalások a </a:t>
            </a:r>
            <a:r>
              <a:rPr lang="hu-HU" dirty="0" err="1">
                <a:latin typeface="Mangal" panose="02040503050203030202" pitchFamily="18" charset="0"/>
                <a:cs typeface="Mangal" panose="02040503050203030202" pitchFamily="18" charset="0"/>
              </a:rPr>
              <a:t>Daskalos-sal</a:t>
            </a:r>
            <a:endParaRPr lang="hu-HU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2023. augusztus  dedikált egyetemi kapcsolattartó a bevezetés előkészítésére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2023.12.19. 3 éves szerződés a </a:t>
            </a:r>
            <a:r>
              <a:rPr lang="hu-HU" b="1" dirty="0">
                <a:latin typeface="Mangal" panose="02040503050203030202" pitchFamily="18" charset="0"/>
                <a:cs typeface="Mangal" panose="02040503050203030202" pitchFamily="18" charset="0"/>
              </a:rPr>
              <a:t>HIVEBRITE-</a:t>
            </a:r>
            <a:r>
              <a:rPr lang="hu-HU" b="1" dirty="0" err="1">
                <a:latin typeface="Mangal" panose="02040503050203030202" pitchFamily="18" charset="0"/>
                <a:cs typeface="Mangal" panose="02040503050203030202" pitchFamily="18" charset="0"/>
              </a:rPr>
              <a:t>tal</a:t>
            </a:r>
            <a:endParaRPr lang="hu-HU" b="1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2024. 1-6 hó a portál szerkesztése, feltöltése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2024.06.24 az első aktív felhasználók regisztrálása a portálon és azóta folyamatos bővülés</a:t>
            </a:r>
          </a:p>
        </p:txBody>
      </p:sp>
    </p:spTree>
    <p:extLst>
      <p:ext uri="{BB962C8B-B14F-4D97-AF65-F5344CB8AC3E}">
        <p14:creationId xmlns:p14="http://schemas.microsoft.com/office/powerpoint/2010/main" val="172887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BC21649-61EE-1923-7611-3406553478DF}"/>
              </a:ext>
            </a:extLst>
          </p:cNvPr>
          <p:cNvSpPr txBox="1"/>
          <p:nvPr/>
        </p:nvSpPr>
        <p:spPr>
          <a:xfrm>
            <a:off x="10411968" y="8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3A63F06-F018-8E5B-40F5-937BB160F0A0}"/>
              </a:ext>
            </a:extLst>
          </p:cNvPr>
          <p:cNvSpPr txBox="1"/>
          <p:nvPr/>
        </p:nvSpPr>
        <p:spPr>
          <a:xfrm>
            <a:off x="10168128" y="36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0" y="85345"/>
            <a:ext cx="11496675" cy="1564552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SZÁMAINK a platformon</a:t>
            </a: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12.617 </a:t>
            </a:r>
            <a:r>
              <a:rPr lang="hu-HU" sz="1800" dirty="0">
                <a:latin typeface="Mangal" panose="02040503050203030202" pitchFamily="18" charset="0"/>
                <a:cs typeface="Mangal" panose="02040503050203030202" pitchFamily="18" charset="0"/>
              </a:rPr>
              <a:t>regisztrált felhasználó (2026.04.25)</a:t>
            </a:r>
            <a:br>
              <a:rPr lang="hu-HU" sz="1800" dirty="0">
                <a:latin typeface="Mangal" panose="02040503050203030202" pitchFamily="18" charset="0"/>
                <a:cs typeface="Mangal" panose="02040503050203030202" pitchFamily="18" charset="0"/>
              </a:rPr>
            </a:br>
            <a:r>
              <a:rPr lang="hu-HU" sz="2200" dirty="0">
                <a:latin typeface="Mangal" panose="02040503050203030202" pitchFamily="18" charset="0"/>
                <a:cs typeface="Mangal" panose="02040503050203030202" pitchFamily="18" charset="0"/>
              </a:rPr>
              <a:t>4327</a:t>
            </a:r>
            <a:r>
              <a:rPr lang="hu-HU" sz="1800" dirty="0">
                <a:latin typeface="Mangal" panose="02040503050203030202" pitchFamily="18" charset="0"/>
                <a:cs typeface="Mangal" panose="02040503050203030202" pitchFamily="18" charset="0"/>
              </a:rPr>
              <a:t> Aktivált felhasználó  (34%)</a:t>
            </a:r>
            <a:br>
              <a:rPr lang="hu-HU" sz="1800" dirty="0">
                <a:latin typeface="Mangal" panose="02040503050203030202" pitchFamily="18" charset="0"/>
                <a:cs typeface="Mangal" panose="02040503050203030202" pitchFamily="18" charset="0"/>
              </a:rPr>
            </a:br>
            <a:endParaRPr lang="hu-HU" sz="1800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78286" y="85344"/>
            <a:ext cx="6322647" cy="1443562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42799" y="1770066"/>
            <a:ext cx="9711048" cy="5087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Szabadkézi sokszög 8"/>
          <p:cNvSpPr/>
          <p:nvPr/>
        </p:nvSpPr>
        <p:spPr>
          <a:xfrm>
            <a:off x="8463853" y="4314033"/>
            <a:ext cx="1151511" cy="2155371"/>
          </a:xfrm>
          <a:custGeom>
            <a:avLst/>
            <a:gdLst>
              <a:gd name="connsiteX0" fmla="*/ 1071155 w 1425831"/>
              <a:gd name="connsiteY0" fmla="*/ 1580605 h 2155371"/>
              <a:gd name="connsiteX1" fmla="*/ 1123406 w 1425831"/>
              <a:gd name="connsiteY1" fmla="*/ 1515291 h 2155371"/>
              <a:gd name="connsiteX2" fmla="*/ 1136469 w 1425831"/>
              <a:gd name="connsiteY2" fmla="*/ 1476102 h 2155371"/>
              <a:gd name="connsiteX3" fmla="*/ 1201783 w 1425831"/>
              <a:gd name="connsiteY3" fmla="*/ 1397725 h 2155371"/>
              <a:gd name="connsiteX4" fmla="*/ 1254035 w 1425831"/>
              <a:gd name="connsiteY4" fmla="*/ 1280160 h 2155371"/>
              <a:gd name="connsiteX5" fmla="*/ 1280160 w 1425831"/>
              <a:gd name="connsiteY5" fmla="*/ 1201782 h 2155371"/>
              <a:gd name="connsiteX6" fmla="*/ 1332412 w 1425831"/>
              <a:gd name="connsiteY6" fmla="*/ 1123405 h 2155371"/>
              <a:gd name="connsiteX7" fmla="*/ 1371600 w 1425831"/>
              <a:gd name="connsiteY7" fmla="*/ 940525 h 2155371"/>
              <a:gd name="connsiteX8" fmla="*/ 1384663 w 1425831"/>
              <a:gd name="connsiteY8" fmla="*/ 901337 h 2155371"/>
              <a:gd name="connsiteX9" fmla="*/ 1410789 w 1425831"/>
              <a:gd name="connsiteY9" fmla="*/ 849085 h 2155371"/>
              <a:gd name="connsiteX10" fmla="*/ 1410789 w 1425831"/>
              <a:gd name="connsiteY10" fmla="*/ 418011 h 2155371"/>
              <a:gd name="connsiteX11" fmla="*/ 1397726 w 1425831"/>
              <a:gd name="connsiteY11" fmla="*/ 378822 h 2155371"/>
              <a:gd name="connsiteX12" fmla="*/ 1384663 w 1425831"/>
              <a:gd name="connsiteY12" fmla="*/ 326571 h 2155371"/>
              <a:gd name="connsiteX13" fmla="*/ 1254035 w 1425831"/>
              <a:gd name="connsiteY13" fmla="*/ 209005 h 2155371"/>
              <a:gd name="connsiteX14" fmla="*/ 1214846 w 1425831"/>
              <a:gd name="connsiteY14" fmla="*/ 182880 h 2155371"/>
              <a:gd name="connsiteX15" fmla="*/ 1162595 w 1425831"/>
              <a:gd name="connsiteY15" fmla="*/ 169817 h 2155371"/>
              <a:gd name="connsiteX16" fmla="*/ 1031966 w 1425831"/>
              <a:gd name="connsiteY16" fmla="*/ 78377 h 2155371"/>
              <a:gd name="connsiteX17" fmla="*/ 979715 w 1425831"/>
              <a:gd name="connsiteY17" fmla="*/ 65314 h 2155371"/>
              <a:gd name="connsiteX18" fmla="*/ 888275 w 1425831"/>
              <a:gd name="connsiteY18" fmla="*/ 26125 h 2155371"/>
              <a:gd name="connsiteX19" fmla="*/ 718457 w 1425831"/>
              <a:gd name="connsiteY19" fmla="*/ 0 h 2155371"/>
              <a:gd name="connsiteX20" fmla="*/ 509452 w 1425831"/>
              <a:gd name="connsiteY20" fmla="*/ 13062 h 2155371"/>
              <a:gd name="connsiteX21" fmla="*/ 444137 w 1425831"/>
              <a:gd name="connsiteY21" fmla="*/ 26125 h 2155371"/>
              <a:gd name="connsiteX22" fmla="*/ 365760 w 1425831"/>
              <a:gd name="connsiteY22" fmla="*/ 52251 h 2155371"/>
              <a:gd name="connsiteX23" fmla="*/ 326572 w 1425831"/>
              <a:gd name="connsiteY23" fmla="*/ 78377 h 2155371"/>
              <a:gd name="connsiteX24" fmla="*/ 261257 w 1425831"/>
              <a:gd name="connsiteY24" fmla="*/ 91440 h 2155371"/>
              <a:gd name="connsiteX25" fmla="*/ 222069 w 1425831"/>
              <a:gd name="connsiteY25" fmla="*/ 130628 h 2155371"/>
              <a:gd name="connsiteX26" fmla="*/ 182880 w 1425831"/>
              <a:gd name="connsiteY26" fmla="*/ 156754 h 2155371"/>
              <a:gd name="connsiteX27" fmla="*/ 91440 w 1425831"/>
              <a:gd name="connsiteY27" fmla="*/ 313508 h 2155371"/>
              <a:gd name="connsiteX28" fmla="*/ 78377 w 1425831"/>
              <a:gd name="connsiteY28" fmla="*/ 352697 h 2155371"/>
              <a:gd name="connsiteX29" fmla="*/ 52252 w 1425831"/>
              <a:gd name="connsiteY29" fmla="*/ 391885 h 2155371"/>
              <a:gd name="connsiteX30" fmla="*/ 26126 w 1425831"/>
              <a:gd name="connsiteY30" fmla="*/ 470262 h 2155371"/>
              <a:gd name="connsiteX31" fmla="*/ 0 w 1425831"/>
              <a:gd name="connsiteY31" fmla="*/ 548640 h 2155371"/>
              <a:gd name="connsiteX32" fmla="*/ 13063 w 1425831"/>
              <a:gd name="connsiteY32" fmla="*/ 1188720 h 2155371"/>
              <a:gd name="connsiteX33" fmla="*/ 26126 w 1425831"/>
              <a:gd name="connsiteY33" fmla="*/ 1227908 h 2155371"/>
              <a:gd name="connsiteX34" fmla="*/ 52252 w 1425831"/>
              <a:gd name="connsiteY34" fmla="*/ 1358537 h 2155371"/>
              <a:gd name="connsiteX35" fmla="*/ 65315 w 1425831"/>
              <a:gd name="connsiteY35" fmla="*/ 1397725 h 2155371"/>
              <a:gd name="connsiteX36" fmla="*/ 91440 w 1425831"/>
              <a:gd name="connsiteY36" fmla="*/ 1502228 h 2155371"/>
              <a:gd name="connsiteX37" fmla="*/ 117566 w 1425831"/>
              <a:gd name="connsiteY37" fmla="*/ 1554480 h 2155371"/>
              <a:gd name="connsiteX38" fmla="*/ 169817 w 1425831"/>
              <a:gd name="connsiteY38" fmla="*/ 1632857 h 2155371"/>
              <a:gd name="connsiteX39" fmla="*/ 222069 w 1425831"/>
              <a:gd name="connsiteY39" fmla="*/ 1724297 h 2155371"/>
              <a:gd name="connsiteX40" fmla="*/ 235132 w 1425831"/>
              <a:gd name="connsiteY40" fmla="*/ 1776548 h 2155371"/>
              <a:gd name="connsiteX41" fmla="*/ 313509 w 1425831"/>
              <a:gd name="connsiteY41" fmla="*/ 1867988 h 2155371"/>
              <a:gd name="connsiteX42" fmla="*/ 391886 w 1425831"/>
              <a:gd name="connsiteY42" fmla="*/ 1972491 h 2155371"/>
              <a:gd name="connsiteX43" fmla="*/ 431075 w 1425831"/>
              <a:gd name="connsiteY43" fmla="*/ 2024742 h 2155371"/>
              <a:gd name="connsiteX44" fmla="*/ 522515 w 1425831"/>
              <a:gd name="connsiteY44" fmla="*/ 2076994 h 2155371"/>
              <a:gd name="connsiteX45" fmla="*/ 613955 w 1425831"/>
              <a:gd name="connsiteY45" fmla="*/ 2129245 h 2155371"/>
              <a:gd name="connsiteX46" fmla="*/ 705395 w 1425831"/>
              <a:gd name="connsiteY46" fmla="*/ 2142308 h 2155371"/>
              <a:gd name="connsiteX47" fmla="*/ 757646 w 1425831"/>
              <a:gd name="connsiteY47" fmla="*/ 2155371 h 2155371"/>
              <a:gd name="connsiteX48" fmla="*/ 888275 w 1425831"/>
              <a:gd name="connsiteY48" fmla="*/ 2142308 h 2155371"/>
              <a:gd name="connsiteX49" fmla="*/ 927463 w 1425831"/>
              <a:gd name="connsiteY49" fmla="*/ 2129245 h 2155371"/>
              <a:gd name="connsiteX50" fmla="*/ 966652 w 1425831"/>
              <a:gd name="connsiteY50" fmla="*/ 2090057 h 2155371"/>
              <a:gd name="connsiteX51" fmla="*/ 1084217 w 1425831"/>
              <a:gd name="connsiteY51" fmla="*/ 1985554 h 2155371"/>
              <a:gd name="connsiteX52" fmla="*/ 1175657 w 1425831"/>
              <a:gd name="connsiteY52" fmla="*/ 1867988 h 2155371"/>
              <a:gd name="connsiteX53" fmla="*/ 1201783 w 1425831"/>
              <a:gd name="connsiteY53" fmla="*/ 1789611 h 2155371"/>
              <a:gd name="connsiteX54" fmla="*/ 1214846 w 1425831"/>
              <a:gd name="connsiteY54" fmla="*/ 1750422 h 2155371"/>
              <a:gd name="connsiteX55" fmla="*/ 1254035 w 1425831"/>
              <a:gd name="connsiteY55" fmla="*/ 1698171 h 2155371"/>
              <a:gd name="connsiteX56" fmla="*/ 1280160 w 1425831"/>
              <a:gd name="connsiteY56" fmla="*/ 1528354 h 2155371"/>
              <a:gd name="connsiteX57" fmla="*/ 1306286 w 1425831"/>
              <a:gd name="connsiteY57" fmla="*/ 1371600 h 2155371"/>
              <a:gd name="connsiteX58" fmla="*/ 1319349 w 1425831"/>
              <a:gd name="connsiteY58" fmla="*/ 1280160 h 2155371"/>
              <a:gd name="connsiteX59" fmla="*/ 1345475 w 1425831"/>
              <a:gd name="connsiteY59" fmla="*/ 1162594 h 2155371"/>
              <a:gd name="connsiteX60" fmla="*/ 1345475 w 1425831"/>
              <a:gd name="connsiteY60" fmla="*/ 1136468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425831" h="2155371">
                <a:moveTo>
                  <a:pt x="1071155" y="1580605"/>
                </a:moveTo>
                <a:cubicBezTo>
                  <a:pt x="1088572" y="1558834"/>
                  <a:pt x="1108629" y="1538934"/>
                  <a:pt x="1123406" y="1515291"/>
                </a:cubicBezTo>
                <a:cubicBezTo>
                  <a:pt x="1130704" y="1503614"/>
                  <a:pt x="1130311" y="1488418"/>
                  <a:pt x="1136469" y="1476102"/>
                </a:cubicBezTo>
                <a:cubicBezTo>
                  <a:pt x="1154654" y="1439732"/>
                  <a:pt x="1172896" y="1426613"/>
                  <a:pt x="1201783" y="1397725"/>
                </a:cubicBezTo>
                <a:cubicBezTo>
                  <a:pt x="1232874" y="1304454"/>
                  <a:pt x="1212633" y="1342262"/>
                  <a:pt x="1254035" y="1280160"/>
                </a:cubicBezTo>
                <a:cubicBezTo>
                  <a:pt x="1262743" y="1254034"/>
                  <a:pt x="1264884" y="1224696"/>
                  <a:pt x="1280160" y="1201782"/>
                </a:cubicBezTo>
                <a:lnTo>
                  <a:pt x="1332412" y="1123405"/>
                </a:lnTo>
                <a:cubicBezTo>
                  <a:pt x="1343373" y="1057637"/>
                  <a:pt x="1349903" y="1005614"/>
                  <a:pt x="1371600" y="940525"/>
                </a:cubicBezTo>
                <a:cubicBezTo>
                  <a:pt x="1375954" y="927462"/>
                  <a:pt x="1379239" y="913993"/>
                  <a:pt x="1384663" y="901337"/>
                </a:cubicBezTo>
                <a:cubicBezTo>
                  <a:pt x="1392334" y="883438"/>
                  <a:pt x="1402080" y="866502"/>
                  <a:pt x="1410789" y="849085"/>
                </a:cubicBezTo>
                <a:cubicBezTo>
                  <a:pt x="1429443" y="643899"/>
                  <a:pt x="1432200" y="685640"/>
                  <a:pt x="1410789" y="418011"/>
                </a:cubicBezTo>
                <a:cubicBezTo>
                  <a:pt x="1409691" y="404285"/>
                  <a:pt x="1401509" y="392062"/>
                  <a:pt x="1397726" y="378822"/>
                </a:cubicBezTo>
                <a:cubicBezTo>
                  <a:pt x="1392794" y="361560"/>
                  <a:pt x="1394958" y="341279"/>
                  <a:pt x="1384663" y="326571"/>
                </a:cubicBezTo>
                <a:cubicBezTo>
                  <a:pt x="1354099" y="282908"/>
                  <a:pt x="1298598" y="240836"/>
                  <a:pt x="1254035" y="209005"/>
                </a:cubicBezTo>
                <a:cubicBezTo>
                  <a:pt x="1241260" y="199880"/>
                  <a:pt x="1229276" y="189064"/>
                  <a:pt x="1214846" y="182880"/>
                </a:cubicBezTo>
                <a:cubicBezTo>
                  <a:pt x="1198345" y="175808"/>
                  <a:pt x="1180012" y="174171"/>
                  <a:pt x="1162595" y="169817"/>
                </a:cubicBezTo>
                <a:cubicBezTo>
                  <a:pt x="1140978" y="153604"/>
                  <a:pt x="1048049" y="82398"/>
                  <a:pt x="1031966" y="78377"/>
                </a:cubicBezTo>
                <a:cubicBezTo>
                  <a:pt x="1014549" y="74023"/>
                  <a:pt x="996525" y="71618"/>
                  <a:pt x="979715" y="65314"/>
                </a:cubicBezTo>
                <a:cubicBezTo>
                  <a:pt x="921632" y="43533"/>
                  <a:pt x="941352" y="37920"/>
                  <a:pt x="888275" y="26125"/>
                </a:cubicBezTo>
                <a:cubicBezTo>
                  <a:pt x="855642" y="18873"/>
                  <a:pt x="747636" y="4168"/>
                  <a:pt x="718457" y="0"/>
                </a:cubicBezTo>
                <a:cubicBezTo>
                  <a:pt x="648789" y="4354"/>
                  <a:pt x="578942" y="6444"/>
                  <a:pt x="509452" y="13062"/>
                </a:cubicBezTo>
                <a:cubicBezTo>
                  <a:pt x="487349" y="15167"/>
                  <a:pt x="465557" y="20283"/>
                  <a:pt x="444137" y="26125"/>
                </a:cubicBezTo>
                <a:cubicBezTo>
                  <a:pt x="417568" y="33371"/>
                  <a:pt x="365760" y="52251"/>
                  <a:pt x="365760" y="52251"/>
                </a:cubicBezTo>
                <a:cubicBezTo>
                  <a:pt x="352697" y="60960"/>
                  <a:pt x="341272" y="72864"/>
                  <a:pt x="326572" y="78377"/>
                </a:cubicBezTo>
                <a:cubicBezTo>
                  <a:pt x="305783" y="86173"/>
                  <a:pt x="281116" y="81511"/>
                  <a:pt x="261257" y="91440"/>
                </a:cubicBezTo>
                <a:cubicBezTo>
                  <a:pt x="244734" y="99701"/>
                  <a:pt x="236261" y="118802"/>
                  <a:pt x="222069" y="130628"/>
                </a:cubicBezTo>
                <a:cubicBezTo>
                  <a:pt x="210008" y="140679"/>
                  <a:pt x="195943" y="148045"/>
                  <a:pt x="182880" y="156754"/>
                </a:cubicBezTo>
                <a:cubicBezTo>
                  <a:pt x="133502" y="230822"/>
                  <a:pt x="126926" y="233664"/>
                  <a:pt x="91440" y="313508"/>
                </a:cubicBezTo>
                <a:cubicBezTo>
                  <a:pt x="85848" y="326091"/>
                  <a:pt x="84535" y="340381"/>
                  <a:pt x="78377" y="352697"/>
                </a:cubicBezTo>
                <a:cubicBezTo>
                  <a:pt x="71356" y="366739"/>
                  <a:pt x="58628" y="377539"/>
                  <a:pt x="52252" y="391885"/>
                </a:cubicBezTo>
                <a:cubicBezTo>
                  <a:pt x="41067" y="417050"/>
                  <a:pt x="34835" y="444136"/>
                  <a:pt x="26126" y="470262"/>
                </a:cubicBezTo>
                <a:lnTo>
                  <a:pt x="0" y="548640"/>
                </a:lnTo>
                <a:cubicBezTo>
                  <a:pt x="4354" y="762000"/>
                  <a:pt x="4861" y="975473"/>
                  <a:pt x="13063" y="1188720"/>
                </a:cubicBezTo>
                <a:cubicBezTo>
                  <a:pt x="13592" y="1202479"/>
                  <a:pt x="23030" y="1214491"/>
                  <a:pt x="26126" y="1227908"/>
                </a:cubicBezTo>
                <a:cubicBezTo>
                  <a:pt x="36111" y="1271176"/>
                  <a:pt x="38209" y="1316411"/>
                  <a:pt x="52252" y="1358537"/>
                </a:cubicBezTo>
                <a:cubicBezTo>
                  <a:pt x="56606" y="1371600"/>
                  <a:pt x="61692" y="1384441"/>
                  <a:pt x="65315" y="1397725"/>
                </a:cubicBezTo>
                <a:cubicBezTo>
                  <a:pt x="74762" y="1432366"/>
                  <a:pt x="75382" y="1470112"/>
                  <a:pt x="91440" y="1502228"/>
                </a:cubicBezTo>
                <a:cubicBezTo>
                  <a:pt x="100149" y="1519645"/>
                  <a:pt x="107547" y="1537782"/>
                  <a:pt x="117566" y="1554480"/>
                </a:cubicBezTo>
                <a:cubicBezTo>
                  <a:pt x="133721" y="1581405"/>
                  <a:pt x="169817" y="1632857"/>
                  <a:pt x="169817" y="1632857"/>
                </a:cubicBezTo>
                <a:cubicBezTo>
                  <a:pt x="204168" y="1770257"/>
                  <a:pt x="152891" y="1603236"/>
                  <a:pt x="222069" y="1724297"/>
                </a:cubicBezTo>
                <a:cubicBezTo>
                  <a:pt x="230976" y="1739885"/>
                  <a:pt x="227841" y="1760142"/>
                  <a:pt x="235132" y="1776548"/>
                </a:cubicBezTo>
                <a:cubicBezTo>
                  <a:pt x="264984" y="1843716"/>
                  <a:pt x="263962" y="1834957"/>
                  <a:pt x="313509" y="1867988"/>
                </a:cubicBezTo>
                <a:cubicBezTo>
                  <a:pt x="359349" y="1959668"/>
                  <a:pt x="314863" y="1884465"/>
                  <a:pt x="391886" y="1972491"/>
                </a:cubicBezTo>
                <a:cubicBezTo>
                  <a:pt x="406223" y="1988876"/>
                  <a:pt x="415680" y="2009347"/>
                  <a:pt x="431075" y="2024742"/>
                </a:cubicBezTo>
                <a:cubicBezTo>
                  <a:pt x="452294" y="2045961"/>
                  <a:pt x="498606" y="2063331"/>
                  <a:pt x="522515" y="2076994"/>
                </a:cubicBezTo>
                <a:cubicBezTo>
                  <a:pt x="554905" y="2095503"/>
                  <a:pt x="576190" y="2118946"/>
                  <a:pt x="613955" y="2129245"/>
                </a:cubicBezTo>
                <a:cubicBezTo>
                  <a:pt x="643660" y="2137346"/>
                  <a:pt x="675102" y="2136800"/>
                  <a:pt x="705395" y="2142308"/>
                </a:cubicBezTo>
                <a:cubicBezTo>
                  <a:pt x="723058" y="2145520"/>
                  <a:pt x="740229" y="2151017"/>
                  <a:pt x="757646" y="2155371"/>
                </a:cubicBezTo>
                <a:cubicBezTo>
                  <a:pt x="801189" y="2151017"/>
                  <a:pt x="845024" y="2148962"/>
                  <a:pt x="888275" y="2142308"/>
                </a:cubicBezTo>
                <a:cubicBezTo>
                  <a:pt x="901884" y="2140214"/>
                  <a:pt x="916006" y="2136883"/>
                  <a:pt x="927463" y="2129245"/>
                </a:cubicBezTo>
                <a:cubicBezTo>
                  <a:pt x="942834" y="2118998"/>
                  <a:pt x="952460" y="2101884"/>
                  <a:pt x="966652" y="2090057"/>
                </a:cubicBezTo>
                <a:cubicBezTo>
                  <a:pt x="1025547" y="2040978"/>
                  <a:pt x="1020707" y="2080818"/>
                  <a:pt x="1084217" y="1985554"/>
                </a:cubicBezTo>
                <a:cubicBezTo>
                  <a:pt x="1146716" y="1891806"/>
                  <a:pt x="1114267" y="1929380"/>
                  <a:pt x="1175657" y="1867988"/>
                </a:cubicBezTo>
                <a:lnTo>
                  <a:pt x="1201783" y="1789611"/>
                </a:lnTo>
                <a:cubicBezTo>
                  <a:pt x="1206137" y="1776548"/>
                  <a:pt x="1206584" y="1761438"/>
                  <a:pt x="1214846" y="1750422"/>
                </a:cubicBezTo>
                <a:lnTo>
                  <a:pt x="1254035" y="1698171"/>
                </a:lnTo>
                <a:cubicBezTo>
                  <a:pt x="1264927" y="1632814"/>
                  <a:pt x="1271758" y="1595573"/>
                  <a:pt x="1280160" y="1528354"/>
                </a:cubicBezTo>
                <a:cubicBezTo>
                  <a:pt x="1297660" y="1388353"/>
                  <a:pt x="1279735" y="1451250"/>
                  <a:pt x="1306286" y="1371600"/>
                </a:cubicBezTo>
                <a:cubicBezTo>
                  <a:pt x="1310640" y="1341120"/>
                  <a:pt x="1313841" y="1310453"/>
                  <a:pt x="1319349" y="1280160"/>
                </a:cubicBezTo>
                <a:cubicBezTo>
                  <a:pt x="1338364" y="1175577"/>
                  <a:pt x="1328189" y="1283591"/>
                  <a:pt x="1345475" y="1162594"/>
                </a:cubicBezTo>
                <a:cubicBezTo>
                  <a:pt x="1346707" y="1153973"/>
                  <a:pt x="1345475" y="1145177"/>
                  <a:pt x="1345475" y="113646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2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nemzetközi </a:t>
            </a:r>
            <a:r>
              <a:rPr lang="hu-HU" dirty="0" err="1">
                <a:latin typeface="Mangal" panose="02040503050203030202" pitchFamily="18" charset="0"/>
                <a:cs typeface="Mangal" panose="02040503050203030202" pitchFamily="18" charset="0"/>
              </a:rPr>
              <a:t>Alumni</a:t>
            </a:r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 bekapcsolódása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447" y="1649896"/>
            <a:ext cx="6872249" cy="4897036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798526" y="1825624"/>
            <a:ext cx="4180114" cy="4721307"/>
          </a:xfrm>
        </p:spPr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720 külföldi állampolgár 113 nemzetiség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 platformon kereshető kapcsolatok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Minden hírlevél és esemény magyarul és angolul is publikált</a:t>
            </a:r>
          </a:p>
        </p:txBody>
      </p:sp>
    </p:spTree>
    <p:extLst>
      <p:ext uri="{BB962C8B-B14F-4D97-AF65-F5344CB8AC3E}">
        <p14:creationId xmlns:p14="http://schemas.microsoft.com/office/powerpoint/2010/main" val="396100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19" y="2345215"/>
            <a:ext cx="9455081" cy="489571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Az új aktiváltak száma havi bontásban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03885" y="1244594"/>
            <a:ext cx="10515600" cy="2216496"/>
          </a:xfrm>
        </p:spPr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2025. október I. Miskolci Öregdiák Találkozó</a:t>
            </a:r>
          </a:p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2026. január diplomaátadó</a:t>
            </a:r>
          </a:p>
        </p:txBody>
      </p:sp>
    </p:spTree>
    <p:extLst>
      <p:ext uri="{BB962C8B-B14F-4D97-AF65-F5344CB8AC3E}">
        <p14:creationId xmlns:p14="http://schemas.microsoft.com/office/powerpoint/2010/main" val="31984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Megjelenő hírek száma havi bontásban  </a:t>
            </a:r>
            <a:b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</a:br>
            <a:r>
              <a:rPr lang="hu-HU" b="0" dirty="0">
                <a:latin typeface="Mangal" panose="02040503050203030202" pitchFamily="18" charset="0"/>
                <a:cs typeface="Mangal" panose="02040503050203030202" pitchFamily="18" charset="0"/>
              </a:rPr>
              <a:t>(ami nem kerül be a hírlevélbe)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64975"/>
            <a:ext cx="12148109" cy="40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84" y="1627094"/>
            <a:ext cx="10000142" cy="507799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Mangal" panose="02040503050203030202" pitchFamily="18" charset="0"/>
                <a:cs typeface="Mangal" panose="02040503050203030202" pitchFamily="18" charset="0"/>
              </a:rPr>
              <a:t>Napi aktivitás a platformon </a:t>
            </a:r>
          </a:p>
        </p:txBody>
      </p:sp>
    </p:spTree>
    <p:extLst>
      <p:ext uri="{BB962C8B-B14F-4D97-AF65-F5344CB8AC3E}">
        <p14:creationId xmlns:p14="http://schemas.microsoft.com/office/powerpoint/2010/main" val="900031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686d8c-6561-422e-832e-bd4610f66458">
      <Terms xmlns="http://schemas.microsoft.com/office/infopath/2007/PartnerControls"/>
    </lcf76f155ced4ddcb4097134ff3c332f>
    <TaxCatchAll xmlns="25b04328-e103-49df-bd11-799998df220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349B56827B0CC4B9C4EF034F279B51A" ma:contentTypeVersion="16" ma:contentTypeDescription="Új dokumentum létrehozása." ma:contentTypeScope="" ma:versionID="a90208fdaadeb2ea615db2b44719728d">
  <xsd:schema xmlns:xsd="http://www.w3.org/2001/XMLSchema" xmlns:xs="http://www.w3.org/2001/XMLSchema" xmlns:p="http://schemas.microsoft.com/office/2006/metadata/properties" xmlns:ns2="48686d8c-6561-422e-832e-bd4610f66458" xmlns:ns3="25b04328-e103-49df-bd11-799998df2205" targetNamespace="http://schemas.microsoft.com/office/2006/metadata/properties" ma:root="true" ma:fieldsID="21a77ededa33cce6335436444f2b1d93" ns2:_="" ns3:_="">
    <xsd:import namespace="48686d8c-6561-422e-832e-bd4610f66458"/>
    <xsd:import namespace="25b04328-e103-49df-bd11-799998df220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86d8c-6561-422e-832e-bd4610f6645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Képcímkék" ma:readOnly="false" ma:fieldId="{5cf76f15-5ced-4ddc-b409-7134ff3c332f}" ma:taxonomyMulti="true" ma:sspId="1eae43df-ae02-4c03-8a2f-07d318b17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04328-e103-49df-bd11-799998df2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ca76808-37d4-4b27-91a1-f4baf48ba649}" ma:internalName="TaxCatchAll" ma:showField="CatchAllData" ma:web="25b04328-e103-49df-bd11-799998df22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823F43-16BB-4F29-8564-5D059BE145D0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5b04328-e103-49df-bd11-799998df2205"/>
    <ds:schemaRef ds:uri="48686d8c-6561-422e-832e-bd4610f6645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76B1BC-DFE3-43F3-B044-553037A71D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07686B-19AA-40DA-BDCC-C09182DC61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686d8c-6561-422e-832e-bd4610f66458"/>
    <ds:schemaRef ds:uri="25b04328-e103-49df-bd11-799998df22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338</Words>
  <Application>Microsoft Office PowerPoint</Application>
  <PresentationFormat>Widescreen</PresentationFormat>
  <Paragraphs>46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Office-téma</vt:lpstr>
      <vt:lpstr> Az Alumni portál bevezetésnek tapasztalatai a Miskolci Egyetemen - Selmeci diákhagyományok és a digitális lehetőségek   </vt:lpstr>
      <vt:lpstr>Egyetem történet</vt:lpstr>
      <vt:lpstr>Diákhagyományok</vt:lpstr>
      <vt:lpstr>Miért, hogyan és mikor vezettük be az ALUMNI platformot?</vt:lpstr>
      <vt:lpstr>SZÁMAINK a platformon 12.617 regisztrált felhasználó (2026.04.25) 4327 Aktivált felhasználó  (34%) </vt:lpstr>
      <vt:lpstr>A nemzetközi Alumni bekapcsolódása</vt:lpstr>
      <vt:lpstr>Az új aktiváltak száma havi bontásban</vt:lpstr>
      <vt:lpstr>Megjelenő hírek száma havi bontásban   (ami nem kerül be a hírlevélbe)</vt:lpstr>
      <vt:lpstr>Napi aktivitás a platformon </vt:lpstr>
      <vt:lpstr>Tapasztalatok</vt:lpstr>
      <vt:lpstr>Az érdeklődőket várjuk vendég felhasználóként.  https://alumni.uni-miskolc.hu/feed </vt:lpstr>
      <vt:lpstr>Köszönjük a figyelmet!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Dániel Szakos</dc:creator>
  <cp:lastModifiedBy>Lukács Edit Gabriella</cp:lastModifiedBy>
  <cp:revision>26</cp:revision>
  <dcterms:created xsi:type="dcterms:W3CDTF">2025-06-04T13:59:28Z</dcterms:created>
  <dcterms:modified xsi:type="dcterms:W3CDTF">2026-05-05T09:44:36Z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0x0101008349B56827B0CC4B9C4EF034F279B51A</vt:lpwstr>
  </property>
  <property fmtid="{D5CDD505-2E9C-101B-9397-08002B2CF9AE}" pid="3" name="MediaServiceImageTags">
    <vt:lpwstr/>
  </property>
</Properties>
</file>