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267" r:id="rId3"/>
    <p:sldId id="260" r:id="rId4"/>
    <p:sldId id="268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7" r:id="rId14"/>
    <p:sldId id="262" r:id="rId15"/>
    <p:sldId id="286" r:id="rId16"/>
    <p:sldId id="287" r:id="rId17"/>
    <p:sldId id="284" r:id="rId18"/>
    <p:sldId id="279" r:id="rId19"/>
    <p:sldId id="280" r:id="rId20"/>
    <p:sldId id="281" r:id="rId21"/>
    <p:sldId id="282" r:id="rId22"/>
    <p:sldId id="283" r:id="rId23"/>
    <p:sldId id="263" r:id="rId24"/>
    <p:sldId id="264" r:id="rId25"/>
    <p:sldId id="266" r:id="rId26"/>
    <p:sldId id="265" r:id="rId27"/>
  </p:sldIdLst>
  <p:sldSz cx="12192000" cy="6858000"/>
  <p:notesSz cx="6858000" cy="9144000"/>
  <p:embeddedFontLst>
    <p:embeddedFont>
      <p:font typeface="Pte Sans" pitchFamily="2" charset="2"/>
      <p:regular r:id="rId30"/>
      <p:bold r:id="rId31"/>
      <p:italic r:id="rId32"/>
      <p:boldItalic r:id="rId33"/>
    </p:embeddedFont>
    <p:embeddedFont>
      <p:font typeface="Pte Serif" pitchFamily="2" charset="2"/>
      <p:regular r:id="rId34"/>
      <p:bold r:id="rId35"/>
      <p:italic r:id="rId36"/>
      <p:boldItalic r:id="rId37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1B8"/>
    <a:srgbClr val="005F71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4314" autoAdjust="0"/>
  </p:normalViewPr>
  <p:slideViewPr>
    <p:cSldViewPr snapToGrid="0">
      <p:cViewPr varScale="1">
        <p:scale>
          <a:sx n="66" d="100"/>
          <a:sy n="66" d="100"/>
        </p:scale>
        <p:origin x="1162" y="53"/>
      </p:cViewPr>
      <p:guideLst/>
    </p:cSldViewPr>
  </p:slideViewPr>
  <p:outlineViewPr>
    <p:cViewPr>
      <p:scale>
        <a:sx n="33" d="100"/>
        <a:sy n="33" d="100"/>
      </p:scale>
      <p:origin x="0" y="-3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9ED5B33E-9359-EAFB-8C87-9AFE842FE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990AD6-C26A-9FA1-9F2E-C88CD1D4FB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A2A4-07C0-44DD-BB3A-C89301E7071F}" type="datetimeFigureOut">
              <a:rPr lang="hu-HU" smtClean="0"/>
              <a:t>2026. 05. 03.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7EA4FC6-740F-EC46-076B-70A8AD8F1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BEE0C0F-B011-CF40-346F-5B7B70ED9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B3CB0-9132-4BE5-93FA-2094C4605E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9384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D4C31-7859-481F-B276-41A4D049818D}" type="datetimeFigureOut">
              <a:rPr lang="hu-HU" smtClean="0"/>
              <a:t>2026. 05. 03.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22FF-E8EF-4752-B684-1F52E2E3C7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68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"Mielőtt rátérnék a konkrét programsorozatra, fontos látnunk, miből építkezünk. A Pécsi Tudományegyetemre mi nem csupán egy oktatási intézményként tekintünk, hanem egy </a:t>
            </a:r>
            <a:r>
              <a:rPr lang="hu-HU" b="1" dirty="0"/>
              <a:t>életre szóló közösségként kezeljük.</a:t>
            </a:r>
            <a:endParaRPr lang="hu-HU" dirty="0"/>
          </a:p>
          <a:p>
            <a:r>
              <a:rPr lang="hu-HU" dirty="0"/>
              <a:t>A diplomásaink számára az egyetem kapui a végzés után sem zárulnak be. Az Alumni Iroda alapvető küldetése, hogy ez a kapcsolat ne szakadjon meg, hanem </a:t>
            </a:r>
            <a:r>
              <a:rPr lang="hu-HU" b="1" dirty="0"/>
              <a:t>élő és értékteremtő</a:t>
            </a:r>
            <a:r>
              <a:rPr lang="hu-HU" dirty="0"/>
              <a:t> maradjon mind a hallgató, mind az intézmény számára.</a:t>
            </a:r>
          </a:p>
          <a:p>
            <a:r>
              <a:rPr lang="hu-HU" dirty="0"/>
              <a:t>Nézzük a számokat és a tevékenységünket:</a:t>
            </a:r>
          </a:p>
          <a:p>
            <a:r>
              <a:rPr lang="hu-HU" dirty="0"/>
              <a:t>Mára egy hatalmas, több mint </a:t>
            </a:r>
            <a:r>
              <a:rPr lang="hu-HU" b="1" dirty="0"/>
              <a:t>35 000 fős regisztrált taglétszámmal</a:t>
            </a:r>
            <a:r>
              <a:rPr lang="hu-HU" dirty="0"/>
              <a:t> rendelkező, országos hálózatról beszélünk.</a:t>
            </a:r>
          </a:p>
          <a:p>
            <a:r>
              <a:rPr lang="hu-HU" dirty="0"/>
              <a:t>Nemcsak passzív adatbázist kezelünk: folyamatosan építjük a közösséget eseményekkel, szakmai együttműködésekkel és rendszeres kommunikációval.</a:t>
            </a:r>
          </a:p>
          <a:p>
            <a:r>
              <a:rPr lang="hu-HU" dirty="0"/>
              <a:t>Gyakorlati előnyöket is kínálunk: az </a:t>
            </a:r>
            <a:r>
              <a:rPr lang="hu-HU" dirty="0" err="1"/>
              <a:t>alumni</a:t>
            </a:r>
            <a:r>
              <a:rPr lang="hu-HU" dirty="0"/>
              <a:t> kártyával igénybe vehető kedvezmények és szolgáltatások kézzelfoghatóvá teszik a tagság előnyeit.</a:t>
            </a:r>
          </a:p>
          <a:p>
            <a:r>
              <a:rPr lang="hu-HU" dirty="0"/>
              <a:t>Ami viszont ennél is fontosabb, az a </a:t>
            </a:r>
            <a:r>
              <a:rPr lang="hu-HU" b="1" dirty="0"/>
              <a:t>közös nevező</a:t>
            </a:r>
            <a:r>
              <a:rPr lang="hu-HU" dirty="0"/>
              <a:t>: az a mély érzelmi kötődés, ami ezt a harmincötezer embert a Pécsi Tudományegyetemhez fűzi. Erre az alapra építettük fel az Alumni Exkluzív koncepcióját is."</a:t>
            </a:r>
          </a:p>
          <a:p>
            <a:r>
              <a:rPr lang="hu-HU" dirty="0"/>
              <a:t>„Legyünk őszinték: 35 000 emberből nem mindenki aktív, és ekkora tömegben könnyű láthatatlannak maradni. Mi viszont nem csak egy listát akarunk, hanem egy élő hálózatot. Kerestünk egy módszert, amivel </a:t>
            </a:r>
            <a:r>
              <a:rPr lang="hu-HU" b="1" dirty="0"/>
              <a:t>személyesebbé tehetjük az elérést, és amivel cselekvésre ösztönözhetjük azokat is, akik eddig passzívabbak voltak.</a:t>
            </a:r>
            <a:r>
              <a:rPr lang="hu-HU" dirty="0"/>
              <a:t> Ez a hívószó lett az </a:t>
            </a:r>
            <a:r>
              <a:rPr lang="hu-HU" b="1" dirty="0"/>
              <a:t>Alumni Exkluzív</a:t>
            </a:r>
            <a:r>
              <a:rPr lang="hu-HU" dirty="0"/>
              <a:t> – nézzük is meg, hogyan épül fel!”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95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"Sokszor felmerül a kérdés, miért is fektetünk ekkora energiát ebbe a hálózatba. </a:t>
            </a:r>
            <a:r>
              <a:rPr lang="hu-HU" b="1" dirty="0"/>
              <a:t>Én, szociológusként, leginkább társadalmi tőkeként tekintek erre a közösségre</a:t>
            </a:r>
            <a:r>
              <a:rPr lang="hu-HU" dirty="0"/>
              <a:t>, de ez ne ijesszen meg senkit – ez valójában csak annyit tesz, hogy a mi igazi erőnk a kapcsolatainkban rejlik.</a:t>
            </a:r>
          </a:p>
          <a:p>
            <a:r>
              <a:rPr lang="hu-HU" dirty="0"/>
              <a:t>Az </a:t>
            </a:r>
            <a:r>
              <a:rPr lang="hu-HU" dirty="0" err="1"/>
              <a:t>alumnik</a:t>
            </a:r>
            <a:r>
              <a:rPr lang="hu-HU" dirty="0"/>
              <a:t> azok a </a:t>
            </a:r>
            <a:r>
              <a:rPr lang="hu-HU" b="1" dirty="0"/>
              <a:t>hidak</a:t>
            </a:r>
            <a:r>
              <a:rPr lang="hu-HU" dirty="0"/>
              <a:t>, akik összekötik az egyetemi tudást a mindennapi gyakorlattal és a munkaerőpiaccal. Viszont látni kell azt is, hogy egy ekkora közösségben sok a passzív szál. Ahhoz, hogy ez a hálózat valóban </a:t>
            </a:r>
            <a:r>
              <a:rPr lang="hu-HU" dirty="0" err="1"/>
              <a:t>működjön</a:t>
            </a:r>
            <a:r>
              <a:rPr lang="hu-HU" dirty="0"/>
              <a:t> és értéket teremtsen, nem elég a regisztráció: </a:t>
            </a:r>
            <a:r>
              <a:rPr lang="hu-HU" b="1" dirty="0"/>
              <a:t>meg kell találnunk a módját, hogy megszólítsuk és újra bevonjuk az alvó tagjainkat is.</a:t>
            </a:r>
            <a:endParaRPr lang="hu-HU" dirty="0"/>
          </a:p>
          <a:p>
            <a:r>
              <a:rPr lang="hu-HU" dirty="0"/>
              <a:t>Pontosan ezt a célt szolgálja az </a:t>
            </a:r>
            <a:r>
              <a:rPr lang="hu-HU" b="1" dirty="0"/>
              <a:t>Alumni Exkluzív</a:t>
            </a:r>
            <a:r>
              <a:rPr lang="hu-HU" dirty="0"/>
              <a:t>. Nem csupán eseményeket szervezünk, hanem egy olyan barátságos, minőségi közeget teremtünk, ahol a régi kötődések újra aktívvá válhatnak.</a:t>
            </a:r>
          </a:p>
          <a:p>
            <a:r>
              <a:rPr lang="hu-HU" dirty="0"/>
              <a:t>Hogy ez a gyakorlatban mit is jelent? Máris mutatom!"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204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"Most pedig nézzük meg közelebbről, mit is takar az </a:t>
            </a:r>
            <a:r>
              <a:rPr lang="hu-HU" b="1" dirty="0"/>
              <a:t>Alumni Exkluzív</a:t>
            </a:r>
            <a:r>
              <a:rPr lang="hu-HU" dirty="0"/>
              <a:t> elnevezés. Miért hívjuk így, és mi a célunk vele?</a:t>
            </a:r>
          </a:p>
          <a:p>
            <a:r>
              <a:rPr lang="hu-HU" dirty="0"/>
              <a:t>A programsorozat lényege három kulcsszóban foglalható össze: </a:t>
            </a:r>
            <a:r>
              <a:rPr lang="hu-HU" b="1" dirty="0"/>
              <a:t>élmény, minőség és közösség.</a:t>
            </a:r>
            <a:endParaRPr lang="hu-HU" dirty="0"/>
          </a:p>
          <a:p>
            <a:r>
              <a:rPr lang="hu-HU" dirty="0"/>
              <a:t>Az alapötletünk az volt, hogy lépjünk ki a hagyományos egyetemi keretek közül. Olyan helyszínekre és olyan programokra visszük el a tagjainkat, amelyek önmagukban is vonzóak, de az Alumni Iroda szervezésében egy plusz tartalmat is kapnak. Legyen szó egy zártkörű tárlatvezetésről, egy különleges gyárlátogatásról vagy egy színházi kulisszajárásról – a lényeg a </a:t>
            </a:r>
            <a:r>
              <a:rPr lang="hu-HU" b="1" dirty="0"/>
              <a:t>közös élmény</a:t>
            </a:r>
            <a:r>
              <a:rPr lang="hu-HU" dirty="0"/>
              <a:t>.</a:t>
            </a:r>
          </a:p>
          <a:p>
            <a:r>
              <a:rPr lang="hu-HU" dirty="0"/>
              <a:t>Miért fontos ez?</a:t>
            </a:r>
          </a:p>
          <a:p>
            <a:r>
              <a:rPr lang="hu-HU" dirty="0"/>
              <a:t>Egyrészt, mert az élmény a legjobb </a:t>
            </a:r>
            <a:r>
              <a:rPr lang="hu-HU" b="1" dirty="0"/>
              <a:t>aktivizáló eszköz</a:t>
            </a:r>
            <a:r>
              <a:rPr lang="hu-HU" dirty="0"/>
              <a:t>: olyanokat is megmozgat, akik egy sima előadásra talán nem jönnének el.</a:t>
            </a:r>
          </a:p>
          <a:p>
            <a:r>
              <a:rPr lang="hu-HU" dirty="0"/>
              <a:t>Másrészt itt tudunk </a:t>
            </a:r>
            <a:r>
              <a:rPr lang="hu-HU" b="1" dirty="0"/>
              <a:t>személyes kapcsolatot</a:t>
            </a:r>
            <a:r>
              <a:rPr lang="hu-HU" dirty="0"/>
              <a:t> építeni. Ezeken az eseményeken van idő beszélgetni, kiderül, ki mivel foglalkozik, és hogyan tudnánk kapcsolódni egymáshoz.</a:t>
            </a:r>
          </a:p>
          <a:p>
            <a:r>
              <a:rPr lang="hu-HU" dirty="0"/>
              <a:t>Tehát az Alumni Exkluzív nem csupán szórakozás, hanem egy </a:t>
            </a:r>
            <a:r>
              <a:rPr lang="hu-HU" b="1" dirty="0"/>
              <a:t>tudatos közösségépítő eszköz</a:t>
            </a:r>
            <a:r>
              <a:rPr lang="hu-HU" dirty="0"/>
              <a:t>, ahol a minőségi időtöltés segít újra szorossá fűzni az egyetemi szálakat.</a:t>
            </a:r>
          </a:p>
          <a:p>
            <a:r>
              <a:rPr lang="hu-HU" dirty="0"/>
              <a:t>A következő dián megmutatom azt a négy pillért, amire az egész koncepciót alapoztuk."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040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"A program sikerét erre a négy tudatos pillérre alapoztuk:</a:t>
            </a:r>
          </a:p>
          <a:p>
            <a:r>
              <a:rPr lang="hu-HU" b="1" dirty="0"/>
              <a:t>Exkluzivitás:</a:t>
            </a:r>
            <a:r>
              <a:rPr lang="hu-HU" dirty="0"/>
              <a:t> Olyan kapukat nyitunk ki, amik mások előtt zárva maradnak. Ez adja a tagság különlegességét.</a:t>
            </a:r>
          </a:p>
          <a:p>
            <a:r>
              <a:rPr lang="hu-HU" b="1" dirty="0"/>
              <a:t>Személyesség:</a:t>
            </a:r>
            <a:r>
              <a:rPr lang="hu-HU" dirty="0"/>
              <a:t> Itt a 35 000 fős tömeget 15-20 fős mikroközösségekre cseréljük. Csak ilyen kis létszámnál tudunk valódi kapcsolatot építeni.</a:t>
            </a:r>
          </a:p>
          <a:p>
            <a:r>
              <a:rPr lang="hu-HU" b="1" dirty="0"/>
              <a:t>Élményalapúság:</a:t>
            </a:r>
            <a:r>
              <a:rPr lang="hu-HU" dirty="0"/>
              <a:t> Nem csak beszélünk a közösségről, hanem közösen átéljük. Ez a legerősebb 'közösségi ragasztó'.</a:t>
            </a:r>
          </a:p>
          <a:p>
            <a:r>
              <a:rPr lang="hu-HU" b="1" dirty="0"/>
              <a:t>Aktivizálás:</a:t>
            </a:r>
            <a:r>
              <a:rPr lang="hu-HU" dirty="0"/>
              <a:t> Ez a célunk. Az élmény a belépőkapu, ami a passzív tagot újra aktív, elkötelezett </a:t>
            </a:r>
            <a:r>
              <a:rPr lang="hu-HU" dirty="0" err="1"/>
              <a:t>alumnivá</a:t>
            </a:r>
            <a:r>
              <a:rPr lang="hu-HU" dirty="0"/>
              <a:t> teszi.</a:t>
            </a:r>
          </a:p>
          <a:p>
            <a:r>
              <a:rPr lang="hu-HU" dirty="0"/>
              <a:t>Ezek az elvek mentén válogatjuk a helyszíneinket is – mutatom is majd konkrétan, de előbb….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577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Mielőtt rátérnénk a konkrét példákra, fontos látni a programunk motorját: ez pedig a </a:t>
            </a:r>
            <a:r>
              <a:rPr lang="hu-HU" b="1" dirty="0"/>
              <a:t>partnerségi modell</a:t>
            </a:r>
            <a:r>
              <a:rPr lang="hu-HU" dirty="0"/>
              <a:t>. Szociológusként is vallom, hogy egy közösség erejét a hálózatai adják, ezért mi nem egyedül akarunk mindent megoldani.</a:t>
            </a:r>
          </a:p>
          <a:p>
            <a:r>
              <a:rPr lang="hu-HU" dirty="0"/>
              <a:t>A modellünk lényege az együttműködés:</a:t>
            </a:r>
          </a:p>
          <a:p>
            <a:r>
              <a:rPr lang="hu-HU" b="1" dirty="0"/>
              <a:t>Alumni Iroda:</a:t>
            </a:r>
            <a:r>
              <a:rPr lang="hu-HU" dirty="0"/>
              <a:t> Mi vagyunk a koordinátorok, a közösségi tudás gazdái és a hívó szót adó szervezet.</a:t>
            </a:r>
          </a:p>
          <a:p>
            <a:r>
              <a:rPr lang="hu-HU" b="1" dirty="0"/>
              <a:t>Külső partnerek és cégek:</a:t>
            </a:r>
            <a:r>
              <a:rPr lang="hu-HU" dirty="0"/>
              <a:t> Itt történik a varázslat. Olyan partnereket (gyárakat, színházakat, pincészeteket) vonunk be, ahol legtöbbször szintén </a:t>
            </a:r>
            <a:r>
              <a:rPr lang="hu-HU" dirty="0" err="1"/>
              <a:t>alumni</a:t>
            </a:r>
            <a:r>
              <a:rPr lang="hu-HU" dirty="0"/>
              <a:t> tagok dolgoznak döntéshozó pozícióban.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Ez a modell </a:t>
            </a:r>
            <a:r>
              <a:rPr lang="hu-HU" b="1" dirty="0" err="1"/>
              <a:t>win-win</a:t>
            </a:r>
            <a:r>
              <a:rPr lang="hu-HU" b="1" dirty="0"/>
              <a:t> helyzetet</a:t>
            </a:r>
            <a:r>
              <a:rPr lang="hu-HU" dirty="0"/>
              <a:t> teremt: a partnereink megmutathatják magukat egy minőségi közönségnek, az egyetemi egységek élő kapcsolatot ápolhatnak a végzettjeikkel, a tagjaink pedig olyan exkluzív kapukon léphetnek be, amik máskülönben zárva maradnának.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14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b="1" dirty="0"/>
              <a:t>partnereinknek</a:t>
            </a:r>
            <a:r>
              <a:rPr lang="hu-HU" dirty="0"/>
              <a:t> ez nem egyszerű reklám, hanem hiteles elérés egy 35 000 fős diplomás réteg felé, akik számára a tudás és a közösség valódi érték.</a:t>
            </a:r>
          </a:p>
          <a:p>
            <a:r>
              <a:rPr lang="hu-HU" dirty="0"/>
              <a:t>Számunkra pedig ez a kulcs a </a:t>
            </a:r>
            <a:r>
              <a:rPr lang="hu-HU" b="1" dirty="0"/>
              <a:t>költséghatékonysághoz</a:t>
            </a:r>
            <a:r>
              <a:rPr lang="hu-HU" dirty="0"/>
              <a:t>: az összefogás révén tudunk minimális ráfordítással is ilyen magas színvonalú, exkluzív eseményeket megvalósítani.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651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És akkor jöjjenek a képek, amelyek önmagukért beszélnek. Tavaly július óta összesen </a:t>
            </a:r>
            <a:r>
              <a:rPr lang="hu-HU" b="1" dirty="0"/>
              <a:t>13 alkalommal</a:t>
            </a:r>
            <a:r>
              <a:rPr lang="hu-HU" dirty="0"/>
              <a:t> szerveztünk Alumni Exkluzív eseményt: ebből </a:t>
            </a:r>
            <a:r>
              <a:rPr lang="hu-HU" b="1" dirty="0"/>
              <a:t>10-et itt, Pécsett</a:t>
            </a:r>
            <a:r>
              <a:rPr lang="hu-HU" dirty="0"/>
              <a:t>, </a:t>
            </a:r>
            <a:r>
              <a:rPr lang="hu-HU" b="1" dirty="0"/>
              <a:t>3-at pedig Budapesten</a:t>
            </a:r>
            <a:r>
              <a:rPr lang="hu-HU" dirty="0"/>
              <a:t>, megszólítva a fővárosba elszármazott, népes </a:t>
            </a:r>
            <a:r>
              <a:rPr lang="hu-HU" dirty="0" err="1"/>
              <a:t>alumni</a:t>
            </a:r>
            <a:r>
              <a:rPr lang="hu-HU" dirty="0"/>
              <a:t> közösségünket is.</a:t>
            </a:r>
          </a:p>
          <a:p>
            <a:r>
              <a:rPr lang="hu-HU" dirty="0"/>
              <a:t>Ami közös volt mindegyikben: a </a:t>
            </a:r>
            <a:r>
              <a:rPr lang="hu-HU" b="1" dirty="0"/>
              <a:t>személyes fogadtatás</a:t>
            </a:r>
            <a:r>
              <a:rPr lang="hu-HU" dirty="0"/>
              <a:t>. Mindenhol olyan szakemberek vártak minket – gyakran maguk is PTE-</a:t>
            </a:r>
            <a:r>
              <a:rPr lang="hu-HU" dirty="0" err="1"/>
              <a:t>sek</a:t>
            </a:r>
            <a:r>
              <a:rPr lang="hu-HU" dirty="0"/>
              <a:t> –, akik nem a sablonos szöveget mondták el, hanem valódi belső titkokat osztottak meg velünk.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010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32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Ahhoz, hogy ezek a programok valóban elérjék a céljukat, minden egyes alkalmat </a:t>
            </a:r>
            <a:r>
              <a:rPr lang="hu-HU" b="1" dirty="0"/>
              <a:t>önálló marketingkampányként</a:t>
            </a:r>
            <a:r>
              <a:rPr lang="hu-HU" dirty="0"/>
              <a:t> kezelünk. Nem csupán egy meghívót küldünk, hanem egy egységes és professzionális kommunikációs struktúrát építettünk fel.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88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B2475F-BCD8-CD7B-C079-F436D796F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3E48BF8-A41A-FD08-C832-2C90B66F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071B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D6B035E-2A76-A45F-AC4C-BE14012E6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  <p:sp>
        <p:nvSpPr>
          <p:cNvPr id="13" name="Ábra 17">
            <a:extLst>
              <a:ext uri="{FF2B5EF4-FFF2-40B4-BE49-F238E27FC236}">
                <a16:creationId xmlns:a16="http://schemas.microsoft.com/office/drawing/2014/main" id="{D247DB36-53B9-C28E-F0E7-45260F681A39}"/>
              </a:ext>
            </a:extLst>
          </p:cNvPr>
          <p:cNvSpPr/>
          <p:nvPr userDrawn="1"/>
        </p:nvSpPr>
        <p:spPr>
          <a:xfrm>
            <a:off x="516852" y="534138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4" name="Ábra 7">
            <a:extLst>
              <a:ext uri="{FF2B5EF4-FFF2-40B4-BE49-F238E27FC236}">
                <a16:creationId xmlns:a16="http://schemas.microsoft.com/office/drawing/2014/main" id="{16333E36-71B0-F0E9-E7A8-1BEE98FB18CD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72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4B1A5-1C13-AA4E-E92C-0634409A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02026-3659-838F-CA0D-7186B720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te Sans" pitchFamily="2" charset="2"/>
              </a:defRPr>
            </a:lvl1pPr>
            <a:lvl2pPr>
              <a:defRPr>
                <a:latin typeface="Pte Sans" pitchFamily="2" charset="2"/>
              </a:defRPr>
            </a:lvl2pPr>
            <a:lvl3pPr>
              <a:defRPr>
                <a:latin typeface="Pte Sans" pitchFamily="2" charset="2"/>
              </a:defRPr>
            </a:lvl3pPr>
            <a:lvl4pPr>
              <a:defRPr>
                <a:latin typeface="Pte Sans" pitchFamily="2" charset="2"/>
              </a:defRPr>
            </a:lvl4pPr>
            <a:lvl5pPr>
              <a:defRPr>
                <a:latin typeface="Pte Sans" pitchFamily="2" charset="2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Ábra 7">
            <a:extLst>
              <a:ext uri="{FF2B5EF4-FFF2-40B4-BE49-F238E27FC236}">
                <a16:creationId xmlns:a16="http://schemas.microsoft.com/office/drawing/2014/main" id="{A2CC6374-ED18-F783-44C8-96A6F05A3E5B}"/>
              </a:ext>
            </a:extLst>
          </p:cNvPr>
          <p:cNvSpPr/>
          <p:nvPr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0" name="Ábra 7">
            <a:extLst>
              <a:ext uri="{FF2B5EF4-FFF2-40B4-BE49-F238E27FC236}">
                <a16:creationId xmlns:a16="http://schemas.microsoft.com/office/drawing/2014/main" id="{168B611C-2013-745C-B57E-2815F21E27AF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B5A7C571-8732-47BA-631F-4B69952BA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50436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EA421-9CCC-F536-FE54-7196C799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30F31A-A7A4-05DC-1641-4C21F36E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071B8"/>
                </a:solidFill>
                <a:latin typeface="Pte Sans" pitchFamily="2" charset="2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7" name="Ábra 7">
            <a:extLst>
              <a:ext uri="{FF2B5EF4-FFF2-40B4-BE49-F238E27FC236}">
                <a16:creationId xmlns:a16="http://schemas.microsoft.com/office/drawing/2014/main" id="{97C79AAD-7DB8-FD2A-57F8-76FEEF5C884D}"/>
              </a:ext>
            </a:extLst>
          </p:cNvPr>
          <p:cNvSpPr/>
          <p:nvPr userDrawn="1"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Ábra 7">
            <a:extLst>
              <a:ext uri="{FF2B5EF4-FFF2-40B4-BE49-F238E27FC236}">
                <a16:creationId xmlns:a16="http://schemas.microsoft.com/office/drawing/2014/main" id="{942A8ED6-3EFA-B25A-CFE8-8A2E3B5A0DB9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DEB9EBA0-2D78-A8FC-29E7-1C0884C270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37308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es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BAFEAB-8522-8046-5985-FC2F902B3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3621" y="2115045"/>
            <a:ext cx="5636816" cy="3276103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Cím 10">
            <a:extLst>
              <a:ext uri="{FF2B5EF4-FFF2-40B4-BE49-F238E27FC236}">
                <a16:creationId xmlns:a16="http://schemas.microsoft.com/office/drawing/2014/main" id="{6ABEE534-F426-4A09-CC94-EC3A7440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621" y="970003"/>
            <a:ext cx="5636816" cy="879475"/>
          </a:xfr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6" name="Kép helye 15">
            <a:extLst>
              <a:ext uri="{FF2B5EF4-FFF2-40B4-BE49-F238E27FC236}">
                <a16:creationId xmlns:a16="http://schemas.microsoft.com/office/drawing/2014/main" id="{AAD89D7A-0064-39AC-34B9-8EA54776F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025" y="946150"/>
            <a:ext cx="4445000" cy="4445000"/>
          </a:xfrm>
          <a:solidFill>
            <a:schemeClr val="bg2"/>
          </a:solidFill>
        </p:spPr>
        <p:txBody>
          <a:bodyPr/>
          <a:lstStyle/>
          <a:p>
            <a:endParaRPr lang="hu-HU" dirty="0"/>
          </a:p>
        </p:txBody>
      </p:sp>
      <p:sp>
        <p:nvSpPr>
          <p:cNvPr id="26" name="Ábra 17">
            <a:extLst>
              <a:ext uri="{FF2B5EF4-FFF2-40B4-BE49-F238E27FC236}">
                <a16:creationId xmlns:a16="http://schemas.microsoft.com/office/drawing/2014/main" id="{CE7A6AAA-3981-537E-08DD-0C56EA33C741}"/>
              </a:ext>
            </a:extLst>
          </p:cNvPr>
          <p:cNvSpPr/>
          <p:nvPr userDrawn="1"/>
        </p:nvSpPr>
        <p:spPr>
          <a:xfrm>
            <a:off x="195505" y="552315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7" name="Ábra 7">
            <a:extLst>
              <a:ext uri="{FF2B5EF4-FFF2-40B4-BE49-F238E27FC236}">
                <a16:creationId xmlns:a16="http://schemas.microsoft.com/office/drawing/2014/main" id="{E1F2EDDD-ECEF-AC31-6F2A-AEC39DD7A31B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258053D-8C60-FA6B-A579-B4D4D1466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43405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FA0ECA-978B-1CC0-84E9-EF2F751B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0250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1F9FBF-5690-75AD-C33C-2E28469B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628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029F36-5042-A18B-A6D4-2A4F7E975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0200"/>
            <a:ext cx="5157787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2E463FE-73D5-D6BA-1010-7A8076FA8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4628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3138661-9AF7-0F5C-E4EE-CDA54AC30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0200"/>
            <a:ext cx="5183188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0" name="Ábra 17">
            <a:extLst>
              <a:ext uri="{FF2B5EF4-FFF2-40B4-BE49-F238E27FC236}">
                <a16:creationId xmlns:a16="http://schemas.microsoft.com/office/drawing/2014/main" id="{53498F8D-150A-292A-0BFC-DCBB82495E35}"/>
              </a:ext>
            </a:extLst>
          </p:cNvPr>
          <p:cNvSpPr/>
          <p:nvPr userDrawn="1"/>
        </p:nvSpPr>
        <p:spPr>
          <a:xfrm>
            <a:off x="11252939" y="17883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Ábra 7">
            <a:extLst>
              <a:ext uri="{FF2B5EF4-FFF2-40B4-BE49-F238E27FC236}">
                <a16:creationId xmlns:a16="http://schemas.microsoft.com/office/drawing/2014/main" id="{8191FF97-A230-FA29-AA36-D3D970D749F4}"/>
              </a:ext>
            </a:extLst>
          </p:cNvPr>
          <p:cNvSpPr/>
          <p:nvPr userDrawn="1"/>
        </p:nvSpPr>
        <p:spPr>
          <a:xfrm>
            <a:off x="207763" y="5696275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1446C671-6BC8-67CA-0264-E8DFD89B1E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73603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0DFA5-80B4-F0B6-1353-919D8511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6" name="Ábra 17">
            <a:extLst>
              <a:ext uri="{FF2B5EF4-FFF2-40B4-BE49-F238E27FC236}">
                <a16:creationId xmlns:a16="http://schemas.microsoft.com/office/drawing/2014/main" id="{B579CEB3-A11C-A47A-3D01-20A5725E1486}"/>
              </a:ext>
            </a:extLst>
          </p:cNvPr>
          <p:cNvSpPr/>
          <p:nvPr userDrawn="1"/>
        </p:nvSpPr>
        <p:spPr>
          <a:xfrm>
            <a:off x="365777" y="5474670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Kép helye 7">
            <a:extLst>
              <a:ext uri="{FF2B5EF4-FFF2-40B4-BE49-F238E27FC236}">
                <a16:creationId xmlns:a16="http://schemas.microsoft.com/office/drawing/2014/main" id="{55AA8446-FCCD-46A7-AB9B-2E12F08CA7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48" y="2257425"/>
            <a:ext cx="10447351" cy="3300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D013713C-175A-294A-081E-A45260FB0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005F71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97012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10">
            <a:extLst>
              <a:ext uri="{FF2B5EF4-FFF2-40B4-BE49-F238E27FC236}">
                <a16:creationId xmlns:a16="http://schemas.microsoft.com/office/drawing/2014/main" id="{2764050C-0E98-98AE-807E-25C9E4E830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02968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AA0EF0E-BAD7-B3CA-4812-5525DF88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1982"/>
            <a:ext cx="10515600" cy="1029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F3BB944-3A83-B11A-A5C3-ECC3AC233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193"/>
            <a:ext cx="10515600" cy="408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1394444-7CD5-947D-E29A-7D33B07BD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468D6E24-B3D9-4BEA-96EF-ECE5BEF3CA43}" type="datetimeFigureOut">
              <a:rPr lang="hu-HU" smtClean="0"/>
              <a:pPr/>
              <a:t>2026. 05. 03.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56C41B-BB45-9FF3-0D14-3D8178E7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48DF97-846A-6FA3-576A-73AE6459D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BDAD9373-3D15-4980-BCC1-8C75D503431A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9327F119-EC7A-E3B8-5DF9-2FE2396F7CF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404" y="277894"/>
            <a:ext cx="453624" cy="453624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B53C585-66CF-E218-EA26-B0404CB1DE20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07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18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e Serif" pitchFamily="2" charset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e Sans" pitchFamily="2" charset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e Sans" pitchFamily="2" charset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e Sans" pitchFamily="2" charset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5B0A-1DB0-1351-9C16-42AFEC84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árgyi lelet, képernyőkép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AD4A9D-3436-5833-ACF2-E473CF13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6A18625D-0CC1-D8A4-A84A-881C507E1746}"/>
              </a:ext>
            </a:extLst>
          </p:cNvPr>
          <p:cNvSpPr/>
          <p:nvPr/>
        </p:nvSpPr>
        <p:spPr>
          <a:xfrm>
            <a:off x="1" y="0"/>
            <a:ext cx="12191998" cy="3894029"/>
          </a:xfrm>
          <a:prstGeom prst="rect">
            <a:avLst/>
          </a:prstGeom>
          <a:solidFill>
            <a:srgbClr val="307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BB4A6608-EF53-B092-934E-2042EFD61674}"/>
              </a:ext>
            </a:extLst>
          </p:cNvPr>
          <p:cNvSpPr txBox="1">
            <a:spLocks/>
          </p:cNvSpPr>
          <p:nvPr/>
        </p:nvSpPr>
        <p:spPr>
          <a:xfrm>
            <a:off x="2509041" y="349783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chemeClr val="bg1"/>
                </a:solidFill>
                <a:latin typeface="Pte Serif" pitchFamily="2" charset="2"/>
              </a:rPr>
              <a:t>PTE Alumni Exkluzív</a:t>
            </a:r>
            <a:endParaRPr lang="hu-HU" sz="4400" b="1" dirty="0">
              <a:solidFill>
                <a:schemeClr val="bg1"/>
              </a:solidFill>
              <a:latin typeface="Pte Serif" pitchFamily="2" charset="2"/>
            </a:endParaRP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F5A682D0-6AE2-F671-14FD-8DD5F00060F2}"/>
              </a:ext>
            </a:extLst>
          </p:cNvPr>
          <p:cNvSpPr txBox="1"/>
          <p:nvPr/>
        </p:nvSpPr>
        <p:spPr>
          <a:xfrm>
            <a:off x="3266278" y="3042141"/>
            <a:ext cx="5659437" cy="498692"/>
          </a:xfrm>
          <a:prstGeom prst="rect">
            <a:avLst/>
          </a:prstGeom>
        </p:spPr>
        <p:txBody>
          <a:bodyPr vert="horz" wrap="square" lIns="0" tIns="15240" rIns="0" bIns="0" rtlCol="0" anchor="b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hu-HU" sz="2400" spc="-10" dirty="0">
                <a:solidFill>
                  <a:schemeClr val="bg1"/>
                </a:solidFill>
                <a:latin typeface="Pte Sans" pitchFamily="2" charset="2"/>
                <a:cs typeface="Pte Sans"/>
              </a:rPr>
              <a:t>Különleges találkozások havonta</a:t>
            </a:r>
          </a:p>
          <a:p>
            <a:pPr marL="12700" algn="ctr">
              <a:lnSpc>
                <a:spcPct val="100000"/>
              </a:lnSpc>
            </a:pPr>
            <a:endParaRPr lang="hu-HU" sz="1000" dirty="0">
              <a:solidFill>
                <a:schemeClr val="bg1"/>
              </a:solidFill>
              <a:latin typeface="Pte Sans" pitchFamily="2" charset="2"/>
            </a:endParaRPr>
          </a:p>
          <a:p>
            <a:pPr marL="12700" algn="ctr">
              <a:lnSpc>
                <a:spcPct val="100000"/>
              </a:lnSpc>
            </a:pPr>
            <a:r>
              <a:rPr lang="hu-HU" sz="2400" dirty="0">
                <a:solidFill>
                  <a:schemeClr val="bg1"/>
                </a:solidFill>
                <a:latin typeface="Pte Sans" pitchFamily="2" charset="2"/>
              </a:rPr>
              <a:t>Alumni közösség aktiválása élményalapú eszközökkel</a:t>
            </a:r>
            <a:endParaRPr sz="2400" dirty="0">
              <a:solidFill>
                <a:schemeClr val="bg1"/>
              </a:solidFill>
              <a:latin typeface="Pte Sans" pitchFamily="2" charset="2"/>
              <a:cs typeface="Pte Sans"/>
            </a:endParaRPr>
          </a:p>
        </p:txBody>
      </p:sp>
      <p:pic>
        <p:nvPicPr>
          <p:cNvPr id="11" name="Kép 10" descr="A képen Betűtípus, szöveg, Grafika, emblém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09709A1-64E7-5CD2-D28E-98FCC080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74" y="-310964"/>
            <a:ext cx="5640871" cy="2465416"/>
          </a:xfrm>
          <a:prstGeom prst="rect">
            <a:avLst/>
          </a:prstGeom>
        </p:spPr>
      </p:pic>
      <p:pic>
        <p:nvPicPr>
          <p:cNvPr id="14" name="Kép 13" descr="A képen Betűtípus, Grafika, szöveg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5A737D1-41F0-CF86-1C1B-A535303A6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853" y="-195302"/>
            <a:ext cx="6408653" cy="2234092"/>
          </a:xfrm>
          <a:prstGeom prst="rect">
            <a:avLst/>
          </a:prstGeom>
        </p:spPr>
      </p:pic>
      <p:pic>
        <p:nvPicPr>
          <p:cNvPr id="15" name="Kép helye 9" descr="A képen szöveg, képernyőkép, panorá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531B52-9EC2-6CD7-CCF7-5B55A62F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" b="1345"/>
          <a:stretch>
            <a:fillRect/>
          </a:stretch>
        </p:blipFill>
        <p:spPr>
          <a:xfrm>
            <a:off x="0" y="3781645"/>
            <a:ext cx="12191998" cy="2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0EF-9535-4569-5B30-2C5E9D41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9FDABF5D-94C3-543D-C463-AC5FF715E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323" y="2405349"/>
            <a:ext cx="3785681" cy="2837859"/>
          </a:xfrm>
        </p:spPr>
        <p:txBody>
          <a:bodyPr>
            <a:normAutofit fontScale="85000" lnSpcReduction="2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600" dirty="0"/>
              <a:t>2025. augusztus 26. – Feltöltődés a </a:t>
            </a:r>
            <a:r>
              <a:rPr lang="hu-HU" sz="2600" dirty="0" err="1"/>
              <a:t>DaVinci</a:t>
            </a:r>
            <a:r>
              <a:rPr lang="hu-HU" sz="2600" dirty="0"/>
              <a:t> </a:t>
            </a:r>
            <a:r>
              <a:rPr lang="hu-HU" sz="2600" dirty="0" err="1"/>
              <a:t>Family</a:t>
            </a:r>
            <a:r>
              <a:rPr lang="hu-HU" sz="2600" dirty="0"/>
              <a:t> </a:t>
            </a:r>
            <a:r>
              <a:rPr lang="hu-HU" sz="2600" dirty="0" err="1"/>
              <a:t>by</a:t>
            </a:r>
            <a:r>
              <a:rPr lang="hu-HU" sz="2600" dirty="0"/>
              <a:t> </a:t>
            </a:r>
            <a:r>
              <a:rPr lang="hu-HU" sz="2600" dirty="0" err="1"/>
              <a:t>Lemonben</a:t>
            </a:r>
            <a:endParaRPr lang="hu-HU" sz="2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600" dirty="0"/>
              <a:t>Nyárzáró flow élmény Bach Andival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600" dirty="0"/>
              <a:t>Medence parti program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600" dirty="0"/>
              <a:t>Mozgás és mentális feltöltődés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600" b="1" dirty="0"/>
              <a:t>Alumni flow esemény</a:t>
            </a:r>
            <a:endParaRPr lang="hu-HU" sz="2600" dirty="0"/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6AAB9562-E60C-395D-80C0-64E7F17E7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23" y="1036953"/>
            <a:ext cx="635186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714D2736-F6A5-E02E-8335-AF10D3D10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7" name="Kép helye 16" descr="A képen szöveg, úszómedence, víz, úsz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03486DA-D5A3-C82C-B92F-CADC8017F8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161"/>
          <a:stretch>
            <a:fillRect/>
          </a:stretch>
        </p:blipFill>
        <p:spPr>
          <a:xfrm>
            <a:off x="5068110" y="1354478"/>
            <a:ext cx="6673183" cy="2469800"/>
          </a:xfrm>
        </p:spPr>
      </p:pic>
      <p:pic>
        <p:nvPicPr>
          <p:cNvPr id="18" name="Kép 17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DD90647-4FF6-E16A-0146-48B395DB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5122" name="Picture 2" descr="alumni exlkuzív a PTE-n">
            <a:extLst>
              <a:ext uri="{FF2B5EF4-FFF2-40B4-BE49-F238E27FC236}">
                <a16:creationId xmlns:a16="http://schemas.microsoft.com/office/drawing/2014/main" id="{4EF1FCF1-5485-8AE8-5BD2-7C28D73AF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6"/>
          <a:stretch>
            <a:fillRect/>
          </a:stretch>
        </p:blipFill>
        <p:spPr bwMode="auto">
          <a:xfrm>
            <a:off x="4268263" y="3914649"/>
            <a:ext cx="4136438" cy="2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umni exlkuzív a PTE-n">
            <a:extLst>
              <a:ext uri="{FF2B5EF4-FFF2-40B4-BE49-F238E27FC236}">
                <a16:creationId xmlns:a16="http://schemas.microsoft.com/office/drawing/2014/main" id="{61FFE126-D4E6-8FDA-5523-E3D20DC04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30" y="3914649"/>
            <a:ext cx="3546951" cy="23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8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0E3D6-A58B-7456-C443-1E50944B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4EFB6D82-9D19-C95F-079E-14A30027B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737" y="2115044"/>
            <a:ext cx="3967264" cy="3276103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2025. szeptember 25. – Janus Pannonius Múzeum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b="1" dirty="0"/>
              <a:t>„Genius Loci” kiállítás</a:t>
            </a:r>
            <a:endParaRPr lang="hu-HU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Állandó kiállítás megtekintése tárlatvezetéssel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Közös kulturális élmény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Alumni közösségi találkozó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b="1" dirty="0"/>
              <a:t>Ingyenes, limitált létszám</a:t>
            </a:r>
            <a:endParaRPr lang="hu-HU" sz="2200" dirty="0"/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374B334-5C7E-3486-549B-0B95F193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545"/>
            <a:ext cx="635186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35FB90B6-6A37-A6FB-D371-595EAEF97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8" name="Kép helye 7" descr="A képen szöveg, Emberi arc, képernyőkép, n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E24D659-9BB9-E35C-7D12-FB5F1D8A1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b="2306"/>
          <a:stretch>
            <a:fillRect/>
          </a:stretch>
        </p:blipFill>
        <p:spPr>
          <a:xfrm>
            <a:off x="5011072" y="1288536"/>
            <a:ext cx="6872524" cy="2369886"/>
          </a:xfrm>
        </p:spPr>
      </p:pic>
      <p:pic>
        <p:nvPicPr>
          <p:cNvPr id="9" name="Kép 8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13D4721-440D-4CEE-C3FD-5D148EF7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832338A-409A-0D93-AC7B-DD0F95489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3" y="3753095"/>
            <a:ext cx="3967264" cy="26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73CE383-27E3-CDE8-F6E5-88EF4AD98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"/>
          <a:stretch>
            <a:fillRect/>
          </a:stretch>
        </p:blipFill>
        <p:spPr bwMode="auto">
          <a:xfrm>
            <a:off x="8384802" y="3753095"/>
            <a:ext cx="3807198" cy="26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9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52E1-84A3-CA34-4EAC-383492EA8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061ED3F-3030-74C2-1BCC-074228A08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8109" y="1530598"/>
            <a:ext cx="6351866" cy="327610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2025. október 29. – Mozgás a Club11-ben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Sport és egészségtudatos életmód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Közös edzés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Alumni összejövetel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6E3653E-6268-1243-45AD-DC14722A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09" y="731471"/>
            <a:ext cx="635186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0EC8C289-FD59-D198-167B-961C7696C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8" name="Kép helye 7" descr="A képen szöveg, ruházat, poszter, könyv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8856F5-68ED-1A65-F4D3-1F8622AC4C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b="1536"/>
          <a:stretch>
            <a:fillRect/>
          </a:stretch>
        </p:blipFill>
        <p:spPr>
          <a:xfrm>
            <a:off x="463261" y="925368"/>
            <a:ext cx="3668713" cy="4445000"/>
          </a:xfrm>
        </p:spPr>
      </p:pic>
      <p:pic>
        <p:nvPicPr>
          <p:cNvPr id="9" name="Kép 8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7590F3F-A9E7-2E9A-5870-7888F197C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355A5A8-20DB-D217-36A6-097E10BD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90" y="3339189"/>
            <a:ext cx="3824720" cy="24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lla az evezőpadon sportol az Alumni Exkluzív alatt">
            <a:extLst>
              <a:ext uri="{FF2B5EF4-FFF2-40B4-BE49-F238E27FC236}">
                <a16:creationId xmlns:a16="http://schemas.microsoft.com/office/drawing/2014/main" id="{63BD21E7-D4C4-E1A4-2399-633C1693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95" y="3339189"/>
            <a:ext cx="3714115" cy="24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2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F124-AB13-CEE8-7AA9-5D4D35AB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EF5DC9B-85F8-B702-8719-65ADA809B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8109" y="1530598"/>
            <a:ext cx="6351866" cy="327610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2025. november 17. – Generációk (H)arcai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b="1" dirty="0"/>
              <a:t>Színházi est – Pécsi Nemzeti Színház</a:t>
            </a:r>
            <a:endParaRPr lang="hu-HU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Interaktív előadás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Generációk közötti együttműködés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Előadás + szakértői beszélgetés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b="1" dirty="0"/>
              <a:t>Limitált részvétel</a:t>
            </a:r>
            <a:endParaRPr lang="hu-HU" sz="2200" dirty="0"/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EB03A914-7189-D575-58B3-789DC15F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09" y="731471"/>
            <a:ext cx="635186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62C7C60-6CD9-E0E6-A7A5-693DC4DA6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8" name="Kép helye 7" descr="A képen szöveg, ruházat, ember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E753226-0676-290A-7248-FE57646149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421698" y="946149"/>
            <a:ext cx="3570288" cy="4445000"/>
          </a:xfrm>
        </p:spPr>
      </p:pic>
      <p:pic>
        <p:nvPicPr>
          <p:cNvPr id="9" name="Kép 8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234A27-532E-BB6B-A91F-8B7CC9CD9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6AF4F12-6D96-65E6-6FDB-95A9A310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58195"/>
            <a:ext cx="38100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2553161-DF71-32D1-BF53-1B945940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997" y="4058195"/>
            <a:ext cx="38100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0BF5271-0772-3FE3-1451-0DDFB336E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521" y="1385885"/>
            <a:ext cx="3935624" cy="327610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Helyszín:</a:t>
            </a:r>
            <a:r>
              <a:rPr lang="hu-HU" sz="2200" dirty="0"/>
              <a:t> Pécsi Sörfőzde, </a:t>
            </a:r>
            <a:r>
              <a:rPr lang="hu-HU" sz="2400" dirty="0"/>
              <a:t>Sörfőzde-látogatás és sörkóstoló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Időpont:</a:t>
            </a:r>
            <a:r>
              <a:rPr lang="hu-HU" sz="2200" dirty="0"/>
              <a:t> 2026. január 29., 16:00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Program:</a:t>
            </a:r>
            <a:endParaRPr lang="hu-HU" sz="2200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Vezetett gyárlátogatás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Szakértői sörkóstoló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Kötetlen alumni találkozó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Max. létszám:</a:t>
            </a:r>
            <a:r>
              <a:rPr lang="hu-HU" sz="2200" dirty="0"/>
              <a:t> 30 fő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Előzetes regisztráció szükséges</a:t>
            </a:r>
            <a:endParaRPr lang="hu-HU" sz="2200" dirty="0"/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3DCCC61F-5060-A1C0-A70A-A8B4501A8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1" name="Kép helye 10" descr="A képen szöveg, képernyőkép, bútorok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A81253-E5BE-2DD0-1456-52C1A55DCF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b="1198"/>
          <a:stretch>
            <a:fillRect/>
          </a:stretch>
        </p:blipFill>
        <p:spPr>
          <a:xfrm>
            <a:off x="455158" y="946148"/>
            <a:ext cx="3643313" cy="4445000"/>
          </a:xfrm>
        </p:spPr>
      </p:pic>
      <p:sp>
        <p:nvSpPr>
          <p:cNvPr id="12" name="Cím 2">
            <a:extLst>
              <a:ext uri="{FF2B5EF4-FFF2-40B4-BE49-F238E27FC236}">
                <a16:creationId xmlns:a16="http://schemas.microsoft.com/office/drawing/2014/main" id="{F5B448D3-08EA-6AD1-AF97-F0692466EA91}"/>
              </a:ext>
            </a:extLst>
          </p:cNvPr>
          <p:cNvSpPr txBox="1">
            <a:spLocks/>
          </p:cNvSpPr>
          <p:nvPr/>
        </p:nvSpPr>
        <p:spPr>
          <a:xfrm>
            <a:off x="4898571" y="946148"/>
            <a:ext cx="6351866" cy="8794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Pte Serif" pitchFamily="2" charset="2"/>
                <a:ea typeface="+mj-ea"/>
                <a:cs typeface="+mj-cs"/>
              </a:defRPr>
            </a:lvl1pPr>
          </a:lstStyle>
          <a:p>
            <a:endParaRPr lang="hu-HU" dirty="0"/>
          </a:p>
        </p:txBody>
      </p:sp>
      <p:pic>
        <p:nvPicPr>
          <p:cNvPr id="13" name="Kép 12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C3A0D02-1227-3833-CC0C-3203FD117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50D0EF61-71A3-8E86-33FD-F937F399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21" y="731471"/>
            <a:ext cx="563681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pic>
        <p:nvPicPr>
          <p:cNvPr id="9220" name="Picture 4" descr=" A pécsi sörfőzdében tartották a legutóbbi Alumni Exkluzív rendezvényt">
            <a:extLst>
              <a:ext uri="{FF2B5EF4-FFF2-40B4-BE49-F238E27FC236}">
                <a16:creationId xmlns:a16="http://schemas.microsoft.com/office/drawing/2014/main" id="{8E71E95D-3DB7-CB0E-168E-0DC2BD05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504" y="3790306"/>
            <a:ext cx="3605909" cy="23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65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B2F0-F66F-3347-2935-153BEFBA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221AB03-8143-AF47-882C-3713FC129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91" y="1610995"/>
            <a:ext cx="3935624" cy="3276103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Helyszín:</a:t>
            </a:r>
            <a:r>
              <a:rPr lang="hu-HU" sz="2200" dirty="0"/>
              <a:t> Cella Septichora</a:t>
            </a:r>
            <a:endParaRPr lang="hu-HU" sz="24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Időpont:</a:t>
            </a:r>
            <a:r>
              <a:rPr lang="hu-HU" sz="2200" dirty="0"/>
              <a:t> 2026. február 24, 17:00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Program:</a:t>
            </a:r>
            <a:endParaRPr lang="hu-HU" sz="2200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Vezetett fejlámpás séta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Szakértői tárlatvezetés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Kötetlen alumni találkozó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Max. létszám:</a:t>
            </a:r>
            <a:r>
              <a:rPr lang="hu-HU" sz="2200" dirty="0"/>
              <a:t> 30 fő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Előzetes regisztráció szükséges</a:t>
            </a:r>
            <a:endParaRPr lang="hu-HU" sz="2200" dirty="0"/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123BE70-01C4-0570-8ED3-8A164BBB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sp>
        <p:nvSpPr>
          <p:cNvPr id="12" name="Cím 2">
            <a:extLst>
              <a:ext uri="{FF2B5EF4-FFF2-40B4-BE49-F238E27FC236}">
                <a16:creationId xmlns:a16="http://schemas.microsoft.com/office/drawing/2014/main" id="{2C6E4118-DE59-252D-A07E-40B94166B2CF}"/>
              </a:ext>
            </a:extLst>
          </p:cNvPr>
          <p:cNvSpPr txBox="1">
            <a:spLocks/>
          </p:cNvSpPr>
          <p:nvPr/>
        </p:nvSpPr>
        <p:spPr>
          <a:xfrm>
            <a:off x="4898571" y="946148"/>
            <a:ext cx="6351866" cy="8794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Pte Serif" pitchFamily="2" charset="2"/>
                <a:ea typeface="+mj-ea"/>
                <a:cs typeface="+mj-cs"/>
              </a:defRPr>
            </a:lvl1pPr>
          </a:lstStyle>
          <a:p>
            <a:endParaRPr lang="hu-HU" dirty="0"/>
          </a:p>
        </p:txBody>
      </p:sp>
      <p:pic>
        <p:nvPicPr>
          <p:cNvPr id="13" name="Kép 12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D26465-CA61-AECC-4227-28588D82F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AA4A7956-85ED-C2B7-23DA-48C091EB2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32" y="731520"/>
            <a:ext cx="563681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3FFD9AA-DA83-6258-C632-A27EC20F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60" y="946148"/>
            <a:ext cx="3314522" cy="221064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B565453-04CE-5680-A136-AAD390629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083" y="946148"/>
            <a:ext cx="4003444" cy="221064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ED21852-ED76-3B62-4422-1E21180BA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124" y="3595254"/>
            <a:ext cx="7446403" cy="2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63B6-F780-E778-4ED6-50246728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5CB5AE3-3986-8DB2-BB9B-AAE6DC3B7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91" y="1610995"/>
            <a:ext cx="3935624" cy="32761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Helyszín:</a:t>
            </a:r>
            <a:r>
              <a:rPr lang="hu-HU" sz="2200" dirty="0"/>
              <a:t> Kodály Központ</a:t>
            </a:r>
            <a:endParaRPr lang="hu-HU" sz="24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Időpont:</a:t>
            </a:r>
            <a:r>
              <a:rPr lang="hu-HU" sz="2200" dirty="0"/>
              <a:t> 2026. március 24.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Program:</a:t>
            </a:r>
            <a:endParaRPr lang="hu-HU" sz="2200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PFZ vendégelőadás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Max. létszám:</a:t>
            </a:r>
            <a:r>
              <a:rPr lang="hu-HU" sz="2200" dirty="0"/>
              <a:t> 30 fő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Előzetes regisztráció szükséges</a:t>
            </a:r>
            <a:endParaRPr lang="hu-HU" sz="2200" dirty="0"/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190ABF84-E4EE-5B66-499F-81910FF989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sp>
        <p:nvSpPr>
          <p:cNvPr id="12" name="Cím 2">
            <a:extLst>
              <a:ext uri="{FF2B5EF4-FFF2-40B4-BE49-F238E27FC236}">
                <a16:creationId xmlns:a16="http://schemas.microsoft.com/office/drawing/2014/main" id="{B3D076B9-F489-52BB-831F-7A0368492350}"/>
              </a:ext>
            </a:extLst>
          </p:cNvPr>
          <p:cNvSpPr txBox="1">
            <a:spLocks/>
          </p:cNvSpPr>
          <p:nvPr/>
        </p:nvSpPr>
        <p:spPr>
          <a:xfrm>
            <a:off x="4898571" y="946148"/>
            <a:ext cx="6351866" cy="8794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Pte Serif" pitchFamily="2" charset="2"/>
                <a:ea typeface="+mj-ea"/>
                <a:cs typeface="+mj-cs"/>
              </a:defRPr>
            </a:lvl1pPr>
          </a:lstStyle>
          <a:p>
            <a:endParaRPr lang="hu-HU" dirty="0"/>
          </a:p>
        </p:txBody>
      </p:sp>
      <p:pic>
        <p:nvPicPr>
          <p:cNvPr id="13" name="Kép 12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E66C90A-F478-EA2D-92AD-F7846B9D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3CC25C2D-E3FE-E2D3-9628-5DFD5325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32" y="731520"/>
            <a:ext cx="563681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9B5C73A-5674-57E7-F15C-42FB4E7C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71" y="1171257"/>
            <a:ext cx="7790665" cy="27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4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786D-9D7C-897A-A87D-EE5FE05A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FEFAD656-BEDA-6AFD-854C-26A3B2657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7154" y="1018204"/>
            <a:ext cx="4752109" cy="32761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Helyszín:</a:t>
            </a:r>
            <a:r>
              <a:rPr lang="hu-HU" sz="2200" dirty="0"/>
              <a:t> Pécsi Egyetemi Borbirtok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Időpont:</a:t>
            </a:r>
            <a:r>
              <a:rPr lang="hu-HU" sz="2200" dirty="0"/>
              <a:t> 2026. április 28. </a:t>
            </a:r>
            <a:r>
              <a:rPr lang="hu-HU" sz="2200" b="1" dirty="0"/>
              <a:t>Program:</a:t>
            </a:r>
            <a:endParaRPr lang="hu-HU" sz="2200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Borászati bemutató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Szakértői borkóstoló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Kötetlen alumni találkozó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Max. létszám:</a:t>
            </a:r>
            <a:r>
              <a:rPr lang="hu-HU" sz="2200" dirty="0"/>
              <a:t> 30 fő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b="1" dirty="0"/>
              <a:t>Előzetes regisztráció szükséges</a:t>
            </a:r>
            <a:endParaRPr lang="hu-HU" sz="2200" dirty="0"/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43986C48-4610-855C-7BDA-3D9923FF8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3" name="Kép 12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41077B-C4F2-43E3-DF07-6E6A87F3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2C96C2E-D135-EE51-231A-1876A0889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71" y="1101331"/>
            <a:ext cx="7053908" cy="254587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CEC2451-61F8-6D06-ECDA-E746B375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27"/>
          <a:stretch>
            <a:fillRect/>
          </a:stretch>
        </p:blipFill>
        <p:spPr>
          <a:xfrm>
            <a:off x="1008929" y="3746906"/>
            <a:ext cx="4699749" cy="284098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8E7CB9F-2DB7-39F4-912E-B47414F5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074" y="3746906"/>
            <a:ext cx="4555368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9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412E-4B41-3850-07AD-E9C208E8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F07A130-C5B0-FEC8-F4C0-7084E9024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561" y="1273381"/>
            <a:ext cx="7082147" cy="32761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Együttműködő partner: Pannon Filharmonikusok</a:t>
            </a:r>
            <a:endParaRPr lang="hu-H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/>
              <a:t>Klasszikus zenei koncert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/>
              <a:t>Alumni pezsgős koccintás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/>
              <a:t>Korlátozott számú jegy</a:t>
            </a:r>
          </a:p>
          <a:p>
            <a:endParaRPr lang="hu-HU" sz="2000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9E55464-CF71-FEA6-1530-C42A5A37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425" y="587377"/>
            <a:ext cx="6351866" cy="879475"/>
          </a:xfrm>
        </p:spPr>
        <p:txBody>
          <a:bodyPr/>
          <a:lstStyle/>
          <a:p>
            <a:r>
              <a:rPr lang="hu-HU" dirty="0"/>
              <a:t>Alumni Exkluzív Budapesten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D6B0AFE8-B51F-96ED-F422-268842A9E9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0" name="Kép helye 9" descr="A képen szöveg, Emberi arc, moso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48D4238-E93E-D6B8-B719-A7078EC6DA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r="335"/>
          <a:stretch>
            <a:fillRect/>
          </a:stretch>
        </p:blipFill>
        <p:spPr>
          <a:xfrm>
            <a:off x="297007" y="863023"/>
            <a:ext cx="3532188" cy="4445000"/>
          </a:xfrm>
        </p:spPr>
      </p:pic>
      <p:pic>
        <p:nvPicPr>
          <p:cNvPr id="12" name="Kép 11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637F9CA-B306-3912-D3F6-78370C524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05940C-F82A-C92D-6CC9-2398ED5B0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09" y="2835405"/>
            <a:ext cx="5697682" cy="201694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A0FD9F9-66A6-497E-5897-A24862596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806" y="4929695"/>
            <a:ext cx="5334000" cy="19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72C3A-DE4A-FFAC-0595-1647EF05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7F3813-A811-D0CC-816E-6DEC0124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Kommunikáció és marketing támogatás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E740C12-153C-6666-8916-3691B2CE4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3649" y="3122052"/>
            <a:ext cx="3304195" cy="516106"/>
          </a:xfrm>
        </p:spPr>
        <p:txBody>
          <a:bodyPr/>
          <a:lstStyle/>
          <a:p>
            <a:pPr lvl="0"/>
            <a:r>
              <a:rPr lang="hu-HU" dirty="0"/>
              <a:t>Dedikált </a:t>
            </a:r>
            <a:r>
              <a:rPr lang="hu-HU" dirty="0" err="1"/>
              <a:t>landing</a:t>
            </a:r>
            <a:r>
              <a:rPr lang="hu-HU" dirty="0"/>
              <a:t> oldal</a:t>
            </a:r>
            <a:endParaRPr lang="hu-HU" sz="3200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8245F0C-5856-C157-D227-C1D6BA7E4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909" y="3663545"/>
            <a:ext cx="3304195" cy="1117601"/>
          </a:xfrm>
        </p:spPr>
        <p:txBody>
          <a:bodyPr/>
          <a:lstStyle/>
          <a:p>
            <a:pPr lvl="1"/>
            <a:r>
              <a:rPr lang="hu-HU" dirty="0"/>
              <a:t>eseménybemutatás</a:t>
            </a:r>
            <a:endParaRPr lang="hu-HU" sz="3600" dirty="0"/>
          </a:p>
          <a:p>
            <a:pPr lvl="1"/>
            <a:r>
              <a:rPr lang="hu-HU" dirty="0"/>
              <a:t>regisztráció</a:t>
            </a:r>
            <a:endParaRPr lang="hu-HU" sz="3600" dirty="0"/>
          </a:p>
          <a:p>
            <a:pPr lvl="1"/>
            <a:r>
              <a:rPr lang="hu-HU" dirty="0"/>
              <a:t>exkluzivitás hangsúlyozása</a:t>
            </a:r>
            <a:endParaRPr lang="hu-HU" sz="3600" dirty="0"/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C65EFB6C-2265-1AEF-3BB8-D9D7F5481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D4B2A01C-D74C-EDDB-B70F-2C1746A8581E}"/>
              </a:ext>
            </a:extLst>
          </p:cNvPr>
          <p:cNvSpPr txBox="1">
            <a:spLocks/>
          </p:cNvSpPr>
          <p:nvPr/>
        </p:nvSpPr>
        <p:spPr>
          <a:xfrm>
            <a:off x="4624724" y="3133929"/>
            <a:ext cx="2672016" cy="516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3071B8"/>
                </a:solidFill>
                <a:latin typeface="Pte Sans" pitchFamily="2" charset="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dirty="0"/>
              <a:t>Alumni hírlevél</a:t>
            </a:r>
            <a:endParaRPr lang="hu-HU" sz="3200" dirty="0"/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3361887D-EE24-E77B-C00A-4589CDF5CFE2}"/>
              </a:ext>
            </a:extLst>
          </p:cNvPr>
          <p:cNvSpPr txBox="1">
            <a:spLocks/>
          </p:cNvSpPr>
          <p:nvPr/>
        </p:nvSpPr>
        <p:spPr>
          <a:xfrm>
            <a:off x="4318438" y="3650035"/>
            <a:ext cx="2978302" cy="167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hu-HU" dirty="0"/>
              <a:t>célzott elérés a 35 000 fős adatbázison a 20 000 fő hírlevél regisztrálónak</a:t>
            </a:r>
            <a:endParaRPr lang="hu-HU" sz="3600" dirty="0"/>
          </a:p>
        </p:txBody>
      </p:sp>
      <p:sp>
        <p:nvSpPr>
          <p:cNvPr id="10" name="Tartalom helye 3">
            <a:extLst>
              <a:ext uri="{FF2B5EF4-FFF2-40B4-BE49-F238E27FC236}">
                <a16:creationId xmlns:a16="http://schemas.microsoft.com/office/drawing/2014/main" id="{968D8041-4242-2FAF-2F97-08AC173349F4}"/>
              </a:ext>
            </a:extLst>
          </p:cNvPr>
          <p:cNvSpPr txBox="1">
            <a:spLocks/>
          </p:cNvSpPr>
          <p:nvPr/>
        </p:nvSpPr>
        <p:spPr>
          <a:xfrm>
            <a:off x="7467882" y="3638158"/>
            <a:ext cx="3304195" cy="157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hu-HU" dirty="0"/>
              <a:t>vizuális </a:t>
            </a:r>
            <a:r>
              <a:rPr lang="hu-HU" dirty="0" err="1"/>
              <a:t>storytelling</a:t>
            </a:r>
            <a:endParaRPr lang="hu-HU" sz="3600" dirty="0"/>
          </a:p>
          <a:p>
            <a:pPr lvl="1"/>
            <a:r>
              <a:rPr lang="hu-HU" dirty="0"/>
              <a:t>esemény előtti és utáni kommunikáció</a:t>
            </a:r>
            <a:endParaRPr lang="hu-HU" sz="3600" dirty="0"/>
          </a:p>
          <a:p>
            <a:pPr lvl="1"/>
            <a:r>
              <a:rPr lang="hu-HU" dirty="0"/>
              <a:t>alumni identitás erősítése</a:t>
            </a:r>
            <a:endParaRPr lang="hu-HU" sz="3600" dirty="0"/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1497A691-23D7-2433-3D8D-652B92E5AECC}"/>
              </a:ext>
            </a:extLst>
          </p:cNvPr>
          <p:cNvSpPr txBox="1">
            <a:spLocks/>
          </p:cNvSpPr>
          <p:nvPr/>
        </p:nvSpPr>
        <p:spPr>
          <a:xfrm>
            <a:off x="7720420" y="3122052"/>
            <a:ext cx="2976598" cy="516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3071B8"/>
                </a:solidFill>
                <a:latin typeface="Pte Sans" pitchFamily="2" charset="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dirty="0" err="1"/>
              <a:t>Social</a:t>
            </a:r>
            <a:r>
              <a:rPr lang="hu-HU" dirty="0"/>
              <a:t> </a:t>
            </a:r>
            <a:r>
              <a:rPr lang="hu-HU" dirty="0" err="1"/>
              <a:t>media</a:t>
            </a:r>
            <a:r>
              <a:rPr lang="hu-HU" dirty="0"/>
              <a:t> kampány</a:t>
            </a:r>
            <a:endParaRPr lang="hu-HU" sz="32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B68A42C-FA40-9164-A2F4-B15B4E58BEEA}"/>
              </a:ext>
            </a:extLst>
          </p:cNvPr>
          <p:cNvSpPr txBox="1"/>
          <p:nvPr/>
        </p:nvSpPr>
        <p:spPr>
          <a:xfrm>
            <a:off x="838200" y="2055813"/>
            <a:ext cx="99338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b="1" dirty="0">
                <a:latin typeface="Pte Sans" pitchFamily="2" charset="2"/>
              </a:rPr>
              <a:t>Minden esemény önálló marketingkampányként működik</a:t>
            </a:r>
            <a:endParaRPr lang="hu-HU" sz="2600" dirty="0">
              <a:latin typeface="Pte San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b="1" dirty="0">
                <a:latin typeface="Pte Sans" pitchFamily="2" charset="2"/>
              </a:rPr>
              <a:t>Egységes kommunikációs struktúra:</a:t>
            </a:r>
            <a:endParaRPr lang="hu-HU" sz="2600" dirty="0">
              <a:latin typeface="Pte Sans" pitchFamily="2" charset="2"/>
            </a:endParaRPr>
          </a:p>
        </p:txBody>
      </p:sp>
      <p:pic>
        <p:nvPicPr>
          <p:cNvPr id="11" name="Kép 10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5FEBF21-1FFE-740F-3697-0DCE35FB9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3ECC-B76A-921B-4CD9-D7ABA8B7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80FA39-DC03-5DC4-2441-EAABB0F2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PTE Alumni közösség bemutatása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A102DF-F31C-AF8A-3FF3-28F7261E8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600" b="1" dirty="0"/>
              <a:t>PTE Alumni – egy élő, országos hálózat, egy közösség a diploma után is</a:t>
            </a:r>
          </a:p>
          <a:p>
            <a:pPr marL="0" indent="0">
              <a:buNone/>
            </a:pPr>
            <a:r>
              <a:rPr lang="hu-HU" sz="2400" dirty="0"/>
              <a:t>A Pécsi Tudományegyetem több mint egy felsőoktatási intézmény – egy életre szóló közösség.</a:t>
            </a:r>
          </a:p>
          <a:p>
            <a:pPr marL="0" indent="0">
              <a:buNone/>
            </a:pPr>
            <a:r>
              <a:rPr lang="hu-HU" sz="2400" dirty="0"/>
              <a:t>Az Alumni Irodával azon dolgozunk, hogy ez a kapcsolat a diplomaszerzés után is </a:t>
            </a:r>
            <a:r>
              <a:rPr lang="hu-HU" sz="2400" b="1" dirty="0"/>
              <a:t>élő és értékteremtő maradjon.</a:t>
            </a:r>
            <a:endParaRPr lang="hu-HU" sz="2400" dirty="0"/>
          </a:p>
          <a:p>
            <a:endParaRPr lang="hu-HU" sz="2200" dirty="0"/>
          </a:p>
          <a:p>
            <a:pPr lvl="0"/>
            <a:r>
              <a:rPr lang="hu-HU" sz="2200" b="1" dirty="0"/>
              <a:t>35 000+ regisztrált alumni tag</a:t>
            </a:r>
            <a:endParaRPr lang="hu-HU" sz="2200" dirty="0"/>
          </a:p>
          <a:p>
            <a:r>
              <a:rPr lang="hu-HU" sz="2200" dirty="0"/>
              <a:t>folyamatos kapcsolattartás és közösségépítés </a:t>
            </a:r>
          </a:p>
          <a:p>
            <a:r>
              <a:rPr lang="hu-HU" sz="2200" dirty="0"/>
              <a:t>események, programok, együttműködések szervezése</a:t>
            </a:r>
          </a:p>
          <a:p>
            <a:r>
              <a:rPr lang="hu-HU" sz="2200" dirty="0"/>
              <a:t>közösségi élmények </a:t>
            </a:r>
          </a:p>
          <a:p>
            <a:r>
              <a:rPr lang="hu-HU" sz="2200" dirty="0" err="1"/>
              <a:t>alumni</a:t>
            </a:r>
            <a:r>
              <a:rPr lang="hu-HU" sz="2200" dirty="0"/>
              <a:t> kedvezmények és szolgáltatások</a:t>
            </a:r>
          </a:p>
          <a:p>
            <a:pPr lvl="0"/>
            <a:r>
              <a:rPr lang="hu-HU" sz="2200" dirty="0"/>
              <a:t>Közös nevező: </a:t>
            </a:r>
            <a:r>
              <a:rPr lang="hu-HU" sz="2200" b="1" dirty="0"/>
              <a:t>a Pécsi Tudományegyetemhez való kötődés</a:t>
            </a:r>
            <a:endParaRPr lang="hu-HU" sz="2200" dirty="0"/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D48943A7-A5E5-F5E7-DCF1-4125438C6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777FBA-08CA-E7CD-DBA3-8282EBC59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9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7926B-BD8C-BA5E-1EC8-230387B87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84FDA-6D11-EBD1-617F-E8D9B439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23" y="979842"/>
            <a:ext cx="10515600" cy="1029211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Landing</a:t>
            </a:r>
            <a:r>
              <a:rPr lang="hu-HU" dirty="0"/>
              <a:t> oldal</a:t>
            </a:r>
            <a:br>
              <a:rPr lang="hu-HU" dirty="0"/>
            </a:b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6AD4DE9-0C63-2D11-D755-487FE56619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1" name="Kép 10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0A822A-3596-68E9-DF84-FE395CD0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15" name="Kép helye 14" descr="A képen szöveg, képernyőkép, Webhely, Online hirdet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EEFE3B3-9280-12DA-F404-082B8F4353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1015"/>
          <a:stretch>
            <a:fillRect/>
          </a:stretch>
        </p:blipFill>
        <p:spPr>
          <a:xfrm>
            <a:off x="1189038" y="1701800"/>
            <a:ext cx="9813925" cy="4176713"/>
          </a:xfrm>
        </p:spPr>
      </p:pic>
    </p:spTree>
    <p:extLst>
      <p:ext uri="{BB962C8B-B14F-4D97-AF65-F5344CB8AC3E}">
        <p14:creationId xmlns:p14="http://schemas.microsoft.com/office/powerpoint/2010/main" val="46217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BF9B3-E813-F1D6-C5CB-B9E57057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BF6C00-52F1-AEB7-E7DA-684C2E5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01683"/>
            <a:ext cx="10515600" cy="1029211"/>
          </a:xfrm>
        </p:spPr>
        <p:txBody>
          <a:bodyPr>
            <a:normAutofit fontScale="90000"/>
          </a:bodyPr>
          <a:lstStyle/>
          <a:p>
            <a:r>
              <a:rPr lang="hu-HU" dirty="0"/>
              <a:t>Alumni hírlevél</a:t>
            </a:r>
            <a:br>
              <a:rPr lang="hu-HU" dirty="0"/>
            </a:b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0BF9DD13-2DAD-4E8B-DC04-6603CBB9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1" name="Kép 10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965299B-B02F-48B0-01B2-B2798FA6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27" name="Kép helye 26" descr="A képen szöveg, képernyőkép, lépcs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354A4B6-CA2A-6E3F-827F-5DB8DE87E3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r="379"/>
          <a:stretch>
            <a:fillRect/>
          </a:stretch>
        </p:blipFill>
        <p:spPr>
          <a:xfrm>
            <a:off x="2798761" y="1660390"/>
            <a:ext cx="6594475" cy="4441825"/>
          </a:xfrm>
        </p:spPr>
      </p:pic>
    </p:spTree>
    <p:extLst>
      <p:ext uri="{BB962C8B-B14F-4D97-AF65-F5344CB8AC3E}">
        <p14:creationId xmlns:p14="http://schemas.microsoft.com/office/powerpoint/2010/main" val="289871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0BAA-F9E2-4788-246A-1BE70D4EB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0FE200-6887-5C74-6CA8-54CE6B08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842"/>
            <a:ext cx="10515600" cy="1029211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Social</a:t>
            </a:r>
            <a:r>
              <a:rPr lang="hu-HU" dirty="0"/>
              <a:t> média kampány</a:t>
            </a:r>
            <a:br>
              <a:rPr lang="hu-HU" dirty="0"/>
            </a:b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B952AD6-874F-E908-6884-5EC853C765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1" name="Kép 10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73E9776-EC23-8207-A141-1B1804F32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10" name="Kép helye 9" descr="A képen ég, épület, szöveg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7A4A43E-ABBE-50EF-4A8B-C2DB101B39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b="519"/>
          <a:stretch>
            <a:fillRect/>
          </a:stretch>
        </p:blipFill>
        <p:spPr>
          <a:xfrm>
            <a:off x="954088" y="1751013"/>
            <a:ext cx="10448925" cy="3806825"/>
          </a:xfr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D50E9DDA-5AB4-CDEE-E13B-0EE97F376BA8}"/>
              </a:ext>
            </a:extLst>
          </p:cNvPr>
          <p:cNvSpPr/>
          <p:nvPr/>
        </p:nvSpPr>
        <p:spPr>
          <a:xfrm>
            <a:off x="9008734" y="5031905"/>
            <a:ext cx="2131796" cy="189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84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3777BB-5A8D-7BFE-250C-9E009A358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Miért a PTE Alumni Exkluzív?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716D687-B2CC-77D5-F28F-6AA7D5C5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54094"/>
            <a:ext cx="3304195" cy="516106"/>
          </a:xfrm>
        </p:spPr>
        <p:txBody>
          <a:bodyPr/>
          <a:lstStyle/>
          <a:p>
            <a:r>
              <a:rPr lang="hu-HU" dirty="0"/>
              <a:t>Eredmények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5104FE2-1053-4AA9-24DC-AF5CFECBB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0200"/>
            <a:ext cx="3304195" cy="3283475"/>
          </a:xfrm>
        </p:spPr>
        <p:txBody>
          <a:bodyPr/>
          <a:lstStyle/>
          <a:p>
            <a:pPr lvl="0"/>
            <a:r>
              <a:rPr lang="hu-HU" dirty="0"/>
              <a:t>35 000+ alumni tag megszólítása</a:t>
            </a:r>
          </a:p>
          <a:p>
            <a:pPr lvl="0"/>
            <a:r>
              <a:rPr lang="hu-HU" dirty="0"/>
              <a:t>Havi rendszerességű részvétel</a:t>
            </a:r>
          </a:p>
          <a:p>
            <a:pPr lvl="0"/>
            <a:r>
              <a:rPr lang="hu-HU" dirty="0"/>
              <a:t>Gyors betelés, visszatérő résztvevők</a:t>
            </a:r>
          </a:p>
          <a:p>
            <a:pPr lvl="0"/>
            <a:r>
              <a:rPr lang="hu-HU" dirty="0"/>
              <a:t>Vállalati partnerek bevonása</a:t>
            </a:r>
          </a:p>
          <a:p>
            <a:pPr lvl="0"/>
            <a:r>
              <a:rPr lang="hu-HU" dirty="0"/>
              <a:t>Pécsi és budapesti kiterjesztés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0644A382-575B-60EB-5EF3-A87BB94C3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B78D6968-C855-C275-4D05-4B69484B707F}"/>
              </a:ext>
            </a:extLst>
          </p:cNvPr>
          <p:cNvSpPr txBox="1">
            <a:spLocks/>
          </p:cNvSpPr>
          <p:nvPr/>
        </p:nvSpPr>
        <p:spPr>
          <a:xfrm>
            <a:off x="4250954" y="2335179"/>
            <a:ext cx="3304195" cy="516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3071B8"/>
                </a:solidFill>
                <a:latin typeface="Pte Sans" pitchFamily="2" charset="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Erősségek</a:t>
            </a:r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65549F68-6EC2-5433-AF38-07159A5F53E9}"/>
              </a:ext>
            </a:extLst>
          </p:cNvPr>
          <p:cNvSpPr txBox="1">
            <a:spLocks/>
          </p:cNvSpPr>
          <p:nvPr/>
        </p:nvSpPr>
        <p:spPr>
          <a:xfrm>
            <a:off x="4280104" y="2870200"/>
            <a:ext cx="3304195" cy="328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dirty="0"/>
              <a:t>Társadalmi tőkére építő koncepció</a:t>
            </a:r>
          </a:p>
          <a:p>
            <a:pPr lvl="0"/>
            <a:r>
              <a:rPr lang="hu-HU" dirty="0"/>
              <a:t>Exkluzív, limitált létszám</a:t>
            </a:r>
          </a:p>
          <a:p>
            <a:pPr lvl="0"/>
            <a:r>
              <a:rPr lang="hu-HU" dirty="0"/>
              <a:t>Sokszínű programportfólió</a:t>
            </a:r>
          </a:p>
          <a:p>
            <a:pPr lvl="0"/>
            <a:r>
              <a:rPr lang="hu-HU" dirty="0"/>
              <a:t>Tudatos, egységes marketingkommunikáció</a:t>
            </a:r>
          </a:p>
        </p:txBody>
      </p:sp>
      <p:sp>
        <p:nvSpPr>
          <p:cNvPr id="10" name="Tartalom helye 3">
            <a:extLst>
              <a:ext uri="{FF2B5EF4-FFF2-40B4-BE49-F238E27FC236}">
                <a16:creationId xmlns:a16="http://schemas.microsoft.com/office/drawing/2014/main" id="{BB4000C8-38D0-B48F-CB15-5BDF80B54AC5}"/>
              </a:ext>
            </a:extLst>
          </p:cNvPr>
          <p:cNvSpPr txBox="1">
            <a:spLocks/>
          </p:cNvSpPr>
          <p:nvPr/>
        </p:nvSpPr>
        <p:spPr>
          <a:xfrm>
            <a:off x="8018770" y="2870200"/>
            <a:ext cx="3304195" cy="328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dirty="0"/>
              <a:t>Élményalapú </a:t>
            </a:r>
            <a:r>
              <a:rPr lang="hu-HU" dirty="0" err="1"/>
              <a:t>brandépítés</a:t>
            </a:r>
            <a:endParaRPr lang="hu-HU" dirty="0"/>
          </a:p>
          <a:p>
            <a:pPr lvl="0"/>
            <a:r>
              <a:rPr lang="hu-HU" dirty="0"/>
              <a:t>Alumni mint aktív márkahordozó</a:t>
            </a:r>
          </a:p>
          <a:p>
            <a:pPr lvl="0"/>
            <a:r>
              <a:rPr lang="hu-HU" dirty="0"/>
              <a:t>Alacsony költség – magas érzelmi érték</a:t>
            </a: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B8774C17-382D-0457-259E-E8B14FD0909D}"/>
              </a:ext>
            </a:extLst>
          </p:cNvPr>
          <p:cNvSpPr txBox="1">
            <a:spLocks/>
          </p:cNvSpPr>
          <p:nvPr/>
        </p:nvSpPr>
        <p:spPr>
          <a:xfrm>
            <a:off x="8048019" y="2354094"/>
            <a:ext cx="3304195" cy="516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3071B8"/>
                </a:solidFill>
                <a:latin typeface="Pte Sans" pitchFamily="2" charset="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Marketingérték</a:t>
            </a:r>
          </a:p>
        </p:txBody>
      </p:sp>
      <p:pic>
        <p:nvPicPr>
          <p:cNvPr id="13" name="Kép 12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8DB64AB-6DA9-7AFC-100D-3F5448843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38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C09FF8-2D09-E971-06ED-92A0E05E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712"/>
            <a:ext cx="10515600" cy="1029211"/>
          </a:xfrm>
        </p:spPr>
        <p:txBody>
          <a:bodyPr>
            <a:normAutofit fontScale="90000"/>
          </a:bodyPr>
          <a:lstStyle/>
          <a:p>
            <a:r>
              <a:rPr lang="hu-HU" dirty="0"/>
              <a:t>Összegzés:</a:t>
            </a:r>
            <a:br>
              <a:rPr lang="hu-HU" dirty="0"/>
            </a:br>
            <a:r>
              <a:rPr lang="hu-HU" sz="2700" b="0" i="1" dirty="0"/>
              <a:t>A PTE Alumni Exkluzív mintaszerű példája az értékteremtő intézményi marketingnek.</a:t>
            </a:r>
            <a:br>
              <a:rPr lang="hu-HU" dirty="0"/>
            </a:br>
            <a:endParaRPr lang="hu-HU" dirty="0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1FD6A27F-E6EB-5615-F675-0CAF37928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0" name="Kép helye 9" descr="A képen szöveg, képernyőkép, panorá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339B8AD-8C40-13FB-55CC-9A59059E7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" b="1345"/>
          <a:stretch>
            <a:fillRect/>
          </a:stretch>
        </p:blipFill>
        <p:spPr>
          <a:xfrm>
            <a:off x="906463" y="2782786"/>
            <a:ext cx="10447337" cy="2541588"/>
          </a:xfrm>
        </p:spPr>
      </p:pic>
      <p:pic>
        <p:nvPicPr>
          <p:cNvPr id="11" name="Kép 10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6EA0F4D-AB19-F588-78CB-03814F7D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1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223169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b="1" dirty="0">
                <a:latin typeface="Pte Serif" pitchFamily="2" charset="2"/>
              </a:rPr>
              <a:t>Köszönöm a figyelmet!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E7583084-A9F4-38B8-4457-6C989C105FA7}"/>
              </a:ext>
            </a:extLst>
          </p:cNvPr>
          <p:cNvSpPr txBox="1"/>
          <p:nvPr/>
        </p:nvSpPr>
        <p:spPr>
          <a:xfrm>
            <a:off x="1293813" y="3676650"/>
            <a:ext cx="5659437" cy="1695450"/>
          </a:xfrm>
          <a:prstGeom prst="rect">
            <a:avLst/>
          </a:prstGeom>
        </p:spPr>
        <p:txBody>
          <a:bodyPr vert="horz" wrap="square" lIns="0" tIns="15240" rIns="0" bIns="0" rtlCol="0" anchor="b">
            <a:norm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z="2450" b="1" spc="-25" dirty="0">
                <a:solidFill>
                  <a:srgbClr val="3071B8"/>
                </a:solidFill>
                <a:latin typeface="Pte Sans"/>
                <a:cs typeface="Pte Sans"/>
              </a:rPr>
              <a:t>Kincses-Schmidt Gabriella</a:t>
            </a:r>
            <a:endParaRPr sz="2450" dirty="0">
              <a:solidFill>
                <a:srgbClr val="3071B8"/>
              </a:solidFill>
              <a:latin typeface="Pte Sans"/>
              <a:cs typeface="Pte San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hu-HU" sz="2000" spc="-10" dirty="0">
                <a:latin typeface="Pte Sans"/>
                <a:cs typeface="Pte Sans"/>
              </a:rPr>
              <a:t>Alumni és vállalati kapcsolatok irodavezető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hu-HU" sz="2000" spc="-10" dirty="0">
                <a:latin typeface="Pte Sans"/>
                <a:cs typeface="Pte Sans"/>
              </a:rPr>
              <a:t>PTE Rektori Kabinet, Kapcsolati Igazgatóság</a:t>
            </a:r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0AAE3AF4-8EC9-DF9D-F942-0D9FC31D672A}"/>
              </a:ext>
            </a:extLst>
          </p:cNvPr>
          <p:cNvSpPr txBox="1"/>
          <p:nvPr/>
        </p:nvSpPr>
        <p:spPr>
          <a:xfrm>
            <a:off x="1293813" y="5787098"/>
            <a:ext cx="3630612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pc="-40" dirty="0">
                <a:latin typeface="Pte Sans"/>
                <a:cs typeface="Pte Sans"/>
              </a:rPr>
              <a:t>2026.05. 07.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43" y="74992"/>
            <a:ext cx="3885846" cy="1312958"/>
          </a:xfrm>
          <a:prstGeom prst="rect">
            <a:avLst/>
          </a:prstGeom>
        </p:spPr>
      </p:pic>
      <p:pic>
        <p:nvPicPr>
          <p:cNvPr id="2" name="Kép 1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2D14903-17AD-F9A4-D126-182E30652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70" y="547376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2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607FE83-8B45-09FD-90DF-067122B4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5" name="Kép 4" descr="A képen szöveg, embléma, Grafika, szimbólu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36113E-CB69-F992-CE17-0B6B53DB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6" y="2924302"/>
            <a:ext cx="2845083" cy="32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7BEFE5-671A-2ECD-4A34-EE65B759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Alumni, mint társadalmi tőke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33F222-2C64-0F47-0F00-2DE714F9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200" b="1" dirty="0"/>
              <a:t>Miért kulcsszereplő az Alumni?</a:t>
            </a:r>
            <a:endParaRPr lang="hu-HU" sz="2200" dirty="0"/>
          </a:p>
          <a:p>
            <a:pPr lvl="0"/>
            <a:r>
              <a:rPr lang="hu-HU" sz="2200" dirty="0"/>
              <a:t>Az alumni közösség </a:t>
            </a:r>
            <a:r>
              <a:rPr lang="hu-HU" sz="2200" b="1" dirty="0"/>
              <a:t>az egyetem egyik legfontosabb társadalmi tőkéje</a:t>
            </a:r>
            <a:endParaRPr lang="hu-HU" sz="2200" dirty="0"/>
          </a:p>
          <a:p>
            <a:pPr lvl="0"/>
            <a:r>
              <a:rPr lang="hu-HU" sz="2200" dirty="0"/>
              <a:t>Kapcsolati hálót, tudást, tapasztalatot és értékrendet hordoz</a:t>
            </a:r>
          </a:p>
          <a:p>
            <a:pPr lvl="0"/>
            <a:r>
              <a:rPr lang="hu-HU" sz="2200" dirty="0"/>
              <a:t>Híd az </a:t>
            </a:r>
            <a:r>
              <a:rPr lang="hu-HU" sz="2200" b="1" dirty="0"/>
              <a:t>egyetem, a munkaerőpiac, a kultúra és a társadalom</a:t>
            </a:r>
            <a:r>
              <a:rPr lang="hu-HU" sz="2200" dirty="0"/>
              <a:t> között</a:t>
            </a:r>
          </a:p>
          <a:p>
            <a:pPr lvl="0"/>
            <a:r>
              <a:rPr lang="hu-HU" sz="2200" dirty="0"/>
              <a:t>Az aktív alumni közösség:</a:t>
            </a:r>
          </a:p>
          <a:p>
            <a:pPr lvl="1"/>
            <a:r>
              <a:rPr lang="hu-HU" sz="2200" dirty="0"/>
              <a:t>növeli az intézmény presztízsét</a:t>
            </a:r>
          </a:p>
          <a:p>
            <a:pPr lvl="1"/>
            <a:r>
              <a:rPr lang="hu-HU" sz="2200" dirty="0"/>
              <a:t>erősíti a bizalmat és az összetartozást</a:t>
            </a:r>
          </a:p>
          <a:p>
            <a:pPr lvl="1"/>
            <a:r>
              <a:rPr lang="hu-HU" sz="2200" dirty="0"/>
              <a:t>hosszú távon fenntartható értéket teremt</a:t>
            </a:r>
          </a:p>
          <a:p>
            <a:pPr marL="457200" lvl="1" indent="0">
              <a:buNone/>
            </a:pPr>
            <a:endParaRPr lang="hu-HU" sz="2200" dirty="0"/>
          </a:p>
          <a:p>
            <a:pPr marL="0" indent="0">
              <a:buNone/>
            </a:pPr>
            <a:r>
              <a:rPr lang="hu-HU" sz="2200" b="1" dirty="0"/>
              <a:t>Létrehoztuk az Alumni Exkluzív programsorozatot, ami tudatos eszköz a társadalmi tőke aktiválására – élményeken keresztül.</a:t>
            </a:r>
            <a:endParaRPr lang="hu-HU" sz="2200" dirty="0"/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72708B31-8922-8923-36AE-C4A3F8661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38B98A-0D06-E0A2-1A11-6E76DEF4A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F7364-0380-B330-D9E0-8064E5FAE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3DE5FF-227B-48CA-F493-8F85C23E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programsorozat célja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60F5AA-CEDB-7055-24E5-5505A0ED7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548"/>
            <a:ext cx="7661564" cy="40857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600" b="1" dirty="0"/>
              <a:t>Mi az Alumni Exkluzív?</a:t>
            </a:r>
            <a:endParaRPr lang="hu-HU" sz="16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hu-HU" sz="1600" b="1" dirty="0"/>
              <a:t>Havonta megrendezett tematikus események</a:t>
            </a:r>
            <a:r>
              <a:rPr lang="hu-HU" sz="1600" dirty="0"/>
              <a:t> alumni tagoknak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b="1" dirty="0"/>
              <a:t>Ingyenes, regisztrációhoz kötött, limitált férőhelyes események sorozata</a:t>
            </a:r>
            <a:endParaRPr lang="hu-HU" sz="16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hu-HU" sz="1600" b="1" dirty="0"/>
              <a:t>Cél:</a:t>
            </a:r>
            <a:r>
              <a:rPr lang="hu-HU" sz="16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közösségépítés, élményszerzés, személyes kapcsolódás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a nagylétszámú közösséget </a:t>
            </a:r>
            <a:r>
              <a:rPr lang="hu-HU" sz="1600" b="1" dirty="0"/>
              <a:t>kisebb, személyes, valódi kapcsolódásokat biztosító találkozásokra bontani.</a:t>
            </a:r>
            <a:endParaRPr lang="hu-HU" sz="16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Bensőséges, kis létszámú találkozók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Minden esemény más jellegű – kulturális, sportos, kötetlen, </a:t>
            </a:r>
            <a:r>
              <a:rPr lang="hu-HU" sz="1600" dirty="0" err="1"/>
              <a:t>wellbeing</a:t>
            </a:r>
            <a:r>
              <a:rPr lang="hu-HU" sz="1600" dirty="0"/>
              <a:t> fókuszú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600" b="1" dirty="0">
                <a:sym typeface="Wingdings" panose="05000000000000000000" pitchFamily="2" charset="2"/>
              </a:rPr>
              <a:t> </a:t>
            </a:r>
            <a:r>
              <a:rPr lang="hu-HU" sz="1600" b="1" dirty="0"/>
              <a:t>Nem hagyományos alumni találkozó – hanem élményalapú közösségépítés.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600" b="1" dirty="0"/>
              <a:t>A valódi kérdés nem az elérés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Nem az a kihívás, hogy elérjük az </a:t>
            </a:r>
            <a:r>
              <a:rPr lang="hu-HU" sz="1600" dirty="0" err="1"/>
              <a:t>alumni</a:t>
            </a:r>
            <a:r>
              <a:rPr lang="hu-HU" sz="1600" dirty="0"/>
              <a:t> közösséget.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Hanem az, hogy: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→ </a:t>
            </a:r>
            <a:r>
              <a:rPr lang="hu-HU" sz="1600" b="1" dirty="0"/>
              <a:t>hogyan tesszük aktívvá?</a:t>
            </a:r>
            <a:br>
              <a:rPr lang="hu-HU" sz="1600" dirty="0"/>
            </a:br>
            <a:r>
              <a:rPr lang="hu-HU" sz="1600" dirty="0"/>
              <a:t>→ </a:t>
            </a:r>
            <a:r>
              <a:rPr lang="hu-HU" sz="1600" b="1" dirty="0"/>
              <a:t>hogyan lesz kapcsolatból közösség?</a:t>
            </a:r>
            <a:endParaRPr lang="hu-H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/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B23F2574-A751-C971-6A0B-DA646F9C26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D1C6F5-FDD0-114A-3C01-F81677F4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2050" name="Picture 2" descr="Pályázati lehetőség, közösségépítés fiataloknak - csalad.hu">
            <a:extLst>
              <a:ext uri="{FF2B5EF4-FFF2-40B4-BE49-F238E27FC236}">
                <a16:creationId xmlns:a16="http://schemas.microsoft.com/office/drawing/2014/main" id="{4A0E51AA-7118-7CDC-4733-CD62F8EF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81" y="4585854"/>
            <a:ext cx="4544291" cy="2272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7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3FB16-B04F-D2D8-CA1E-291CB155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0D5DDC-F13B-7F1D-8747-79B845BC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Részvételi feltételek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28095F-CD53-5F8B-2560-588ED4BBE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193"/>
            <a:ext cx="10515600" cy="1994424"/>
          </a:xfrm>
        </p:spPr>
        <p:txBody>
          <a:bodyPr>
            <a:normAutofit/>
          </a:bodyPr>
          <a:lstStyle/>
          <a:p>
            <a:pPr lvl="0"/>
            <a:r>
              <a:rPr lang="hu-HU" sz="2200" dirty="0"/>
              <a:t>Csak </a:t>
            </a:r>
            <a:r>
              <a:rPr lang="hu-HU" sz="2200" b="1" dirty="0"/>
              <a:t>regisztrált PTE Alumni tagok</a:t>
            </a:r>
            <a:r>
              <a:rPr lang="hu-HU" sz="2200" dirty="0"/>
              <a:t> számára</a:t>
            </a:r>
          </a:p>
          <a:p>
            <a:pPr lvl="0"/>
            <a:r>
              <a:rPr lang="hu-HU" sz="2200" b="1" dirty="0"/>
              <a:t>Ingyenes</a:t>
            </a:r>
            <a:r>
              <a:rPr lang="hu-HU" sz="2200" dirty="0"/>
              <a:t>, de minden esetben regisztrációhoz kötött</a:t>
            </a:r>
          </a:p>
          <a:p>
            <a:pPr lvl="0"/>
            <a:r>
              <a:rPr lang="hu-HU" sz="2200" b="1" dirty="0"/>
              <a:t>Limitált létszám</a:t>
            </a:r>
            <a:r>
              <a:rPr lang="hu-HU" sz="2200" dirty="0"/>
              <a:t>, amely erősíti az exkluzivitást</a:t>
            </a:r>
          </a:p>
          <a:p>
            <a:pPr lvl="0"/>
            <a:r>
              <a:rPr lang="hu-HU" sz="2200" dirty="0"/>
              <a:t>Gyors betelés – magas érdeklődés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FCF9C782-27F6-26A1-8771-A3956B8C4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C4CD881-93BE-EEF7-2C3A-73A1A412F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7D0A221-8DA5-AD34-EC10-E08B4ED83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20" y="4085617"/>
            <a:ext cx="3849507" cy="16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9B6A2-6CBC-C48B-36BF-2C6A8880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5C9BC1-799A-7E63-1E5F-C9105AA1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Vállalati partnerségek bevonása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672ABF-DD56-32F7-8AD5-3F570828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193"/>
            <a:ext cx="10778836" cy="4085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/>
              <a:t>PTE Alumni Exkluzív – </a:t>
            </a:r>
            <a:r>
              <a:rPr lang="hu-HU" sz="2000" b="1" dirty="0" err="1"/>
              <a:t>win-win</a:t>
            </a:r>
            <a:r>
              <a:rPr lang="hu-HU" sz="2000" b="1" dirty="0"/>
              <a:t> partnerségi modell</a:t>
            </a:r>
            <a:endParaRPr lang="hu-HU" sz="2000" dirty="0"/>
          </a:p>
          <a:p>
            <a:pPr lvl="0"/>
            <a:r>
              <a:rPr lang="hu-HU" sz="2000" dirty="0"/>
              <a:t>A programsorozat megvalósításába </a:t>
            </a:r>
            <a:r>
              <a:rPr lang="hu-HU" sz="2000" b="1" dirty="0"/>
              <a:t>a Pécsi Tudományegyetem vállalati partnereit is bevonjuk</a:t>
            </a:r>
            <a:endParaRPr lang="hu-HU" sz="2000" dirty="0"/>
          </a:p>
          <a:p>
            <a:pPr lvl="0"/>
            <a:r>
              <a:rPr lang="hu-HU" sz="2000" dirty="0"/>
              <a:t>A partnerek:</a:t>
            </a:r>
          </a:p>
          <a:p>
            <a:pPr lvl="1"/>
            <a:r>
              <a:rPr lang="hu-HU" sz="2000" b="1" dirty="0"/>
              <a:t>helyszínt, szolgáltatást vagy programtartalmat ajánlanak fel</a:t>
            </a:r>
            <a:r>
              <a:rPr lang="hu-HU" sz="2000" dirty="0"/>
              <a:t> </a:t>
            </a:r>
            <a:r>
              <a:rPr lang="hu-HU" sz="2000" b="1" dirty="0"/>
              <a:t>minimális vagy nullás költség mellett</a:t>
            </a:r>
            <a:endParaRPr lang="hu-HU" sz="2000" dirty="0"/>
          </a:p>
          <a:p>
            <a:pPr lvl="0"/>
            <a:r>
              <a:rPr lang="hu-HU" sz="2000" dirty="0"/>
              <a:t>Cserébe:</a:t>
            </a:r>
          </a:p>
          <a:p>
            <a:pPr lvl="1"/>
            <a:r>
              <a:rPr lang="hu-HU" sz="2000" b="1" dirty="0"/>
              <a:t>megjelenést kapnak az esemény kommunikációjában</a:t>
            </a:r>
            <a:endParaRPr lang="hu-HU" sz="2000" dirty="0"/>
          </a:p>
          <a:p>
            <a:r>
              <a:rPr lang="hu-HU" sz="2000" dirty="0"/>
              <a:t>jelen vannak az alumni közösség számára releváns, minőségi környezetben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BEEBAE84-7614-95C0-4234-10422660B1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90E530D-DE55-BCCC-798F-DFE31B1C2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45C606B-F245-CC22-026B-35D14CC99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55" y="5406325"/>
            <a:ext cx="4530437" cy="145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923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5988F-4870-FFCC-2A10-35EFAD5A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2749DC-D03C-277D-F234-8F06EE8D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nyer a partnerség?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C78DFA-6839-8834-B416-ACD9F1AAF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200" b="1" dirty="0"/>
              <a:t>A vállalati partnerek számára:</a:t>
            </a:r>
            <a:endParaRPr lang="hu-HU" sz="2200" dirty="0"/>
          </a:p>
          <a:p>
            <a:pPr lvl="1"/>
            <a:r>
              <a:rPr lang="hu-HU" sz="2200" dirty="0"/>
              <a:t>Célzott elérés egy </a:t>
            </a:r>
            <a:r>
              <a:rPr lang="hu-HU" sz="2200" b="1" dirty="0"/>
              <a:t>35 000 fős, diplomás alumni közösség felé</a:t>
            </a:r>
            <a:endParaRPr lang="hu-HU" sz="2200" dirty="0"/>
          </a:p>
          <a:p>
            <a:pPr lvl="1"/>
            <a:r>
              <a:rPr lang="hu-HU" sz="2200" dirty="0"/>
              <a:t>Pozitív márkatársítás: közösség, tudás, élmény</a:t>
            </a:r>
          </a:p>
          <a:p>
            <a:pPr lvl="1"/>
            <a:r>
              <a:rPr lang="hu-HU" sz="2200" dirty="0"/>
              <a:t>Hiteles jelenlét, nem klasszikus reklámformában</a:t>
            </a:r>
          </a:p>
          <a:p>
            <a:r>
              <a:rPr lang="hu-HU" sz="2200" b="1" dirty="0"/>
              <a:t>Az egyetem és az Alumni Iroda számára:</a:t>
            </a:r>
            <a:endParaRPr lang="hu-HU" sz="2200" dirty="0"/>
          </a:p>
          <a:p>
            <a:pPr lvl="1"/>
            <a:r>
              <a:rPr lang="hu-HU" sz="2200" b="1" dirty="0"/>
              <a:t>Költséghatékony programszervezés</a:t>
            </a:r>
            <a:endParaRPr lang="hu-HU" sz="2200" dirty="0"/>
          </a:p>
          <a:p>
            <a:pPr lvl="1"/>
            <a:r>
              <a:rPr lang="hu-HU" sz="2200" dirty="0"/>
              <a:t>Magas színvonalú események alacsony ráfordítással</a:t>
            </a:r>
          </a:p>
          <a:p>
            <a:pPr lvl="1"/>
            <a:r>
              <a:rPr lang="hu-HU" sz="2200" dirty="0"/>
              <a:t>Hosszú távú, </a:t>
            </a:r>
            <a:r>
              <a:rPr lang="hu-HU" sz="2200" dirty="0" err="1"/>
              <a:t>win</a:t>
            </a:r>
            <a:r>
              <a:rPr lang="hu-HU" sz="2200" dirty="0"/>
              <a:t>–</a:t>
            </a:r>
            <a:r>
              <a:rPr lang="hu-HU" sz="2200" dirty="0" err="1"/>
              <a:t>win</a:t>
            </a:r>
            <a:r>
              <a:rPr lang="hu-HU" sz="2200" dirty="0"/>
              <a:t> együttműködések</a:t>
            </a:r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E492F41B-F928-2A05-6EBB-F07ED4BDC6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4" name="Kép 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A3F9832-5A65-F115-A5AD-1075E73E7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1026" name="Picture 2" descr="SDG 17. Partnerség a célok eléréséért">
            <a:extLst>
              <a:ext uri="{FF2B5EF4-FFF2-40B4-BE49-F238E27FC236}">
                <a16:creationId xmlns:a16="http://schemas.microsoft.com/office/drawing/2014/main" id="{10F00E01-9570-2D4D-AFCD-41A30BA7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91" y="3151577"/>
            <a:ext cx="3343275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559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1BCB4-550A-97BE-082A-09760C835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F67E76F1-65C6-8616-71E0-0B2817EC2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2024" y="2150342"/>
            <a:ext cx="4135270" cy="3131777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200" dirty="0"/>
              <a:t>2025. július 1. – Fent és lent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200" dirty="0"/>
              <a:t>Városi séta: Székesegyház tornya + Pezsgőház pincéje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200" dirty="0"/>
              <a:t>Pécs történetének élményalapú bemutatása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200" dirty="0"/>
              <a:t>Közös felfedezés alumni tagokkal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/>
              <a:t>Ingyenes, limitált létszám</a:t>
            </a:r>
            <a:endParaRPr lang="hu-HU" sz="2200" dirty="0"/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AB7FA17F-244F-6F2D-828A-D82ACFA8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4" y="821497"/>
            <a:ext cx="6351866" cy="879475"/>
          </a:xfrm>
        </p:spPr>
        <p:txBody>
          <a:bodyPr/>
          <a:lstStyle/>
          <a:p>
            <a:r>
              <a:rPr lang="hu-HU" dirty="0"/>
              <a:t>Alumni Exkluzív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44CDBDF3-FD89-50E9-CE00-EA5FA6E44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0" name="Kép helye 9" descr="A képen szöveg, képernyőkép, Betűtípus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DD32738-147A-F819-E1F8-3772025AF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2812"/>
          <a:stretch>
            <a:fillRect/>
          </a:stretch>
        </p:blipFill>
        <p:spPr>
          <a:xfrm>
            <a:off x="5097292" y="1575881"/>
            <a:ext cx="6619298" cy="2258364"/>
          </a:xfrm>
        </p:spPr>
      </p:pic>
      <p:pic>
        <p:nvPicPr>
          <p:cNvPr id="12" name="Kép 11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8B78BA-E4AC-D6ED-CAF3-EBA9FAAEA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C8E1AD8-8F7C-EF50-7014-2FA9990F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92" y="4021281"/>
            <a:ext cx="3206826" cy="21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D0EC154-F002-C485-1040-6ADE25EF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173" y="4021280"/>
            <a:ext cx="3206826" cy="21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94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39CFE-08E5-CD9D-917E-ED4DA0A9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FF61BFFA-B8D7-025E-9ABA-CF718AA1C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2025" y="2131302"/>
            <a:ext cx="3736435" cy="2631270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2025. július 31. – Kalandok a </a:t>
            </a:r>
            <a:r>
              <a:rPr lang="hu-HU" sz="2200" dirty="0" err="1"/>
              <a:t>Mecsextrém</a:t>
            </a:r>
            <a:r>
              <a:rPr lang="hu-HU" sz="2200" dirty="0"/>
              <a:t> Parkban**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 err="1"/>
              <a:t>Outdoor</a:t>
            </a:r>
            <a:r>
              <a:rPr lang="hu-HU" sz="2200" dirty="0"/>
              <a:t> kalandprogramok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Közösségi élmények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200" dirty="0"/>
              <a:t>Alumni beszélgetés a Tepsifüles étteremben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b="1" dirty="0"/>
              <a:t>Ingyenes, limitált létszám</a:t>
            </a:r>
            <a:endParaRPr lang="hu-HU" sz="2200" dirty="0"/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A7D24E4A-7951-1278-1989-16DCD647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991674"/>
            <a:ext cx="6351866" cy="879475"/>
          </a:xfrm>
        </p:spPr>
        <p:txBody>
          <a:bodyPr/>
          <a:lstStyle/>
          <a:p>
            <a:r>
              <a:rPr lang="hu-HU" dirty="0"/>
              <a:t>Korábbi események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2A14524F-1C04-8CAE-F6DD-1CCA7D244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112"/>
            <a:ext cx="5340350" cy="461409"/>
          </a:xfrm>
        </p:spPr>
        <p:txBody>
          <a:bodyPr/>
          <a:lstStyle/>
          <a:p>
            <a:r>
              <a:rPr lang="hu-HU" dirty="0"/>
              <a:t>PTE Alumni Exkluzív – Különleges találkozások havonta</a:t>
            </a:r>
          </a:p>
        </p:txBody>
      </p:sp>
      <p:pic>
        <p:nvPicPr>
          <p:cNvPr id="13" name="Kép helye 12" descr="A képen szöveg, fa, kültéri, játszó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5122F54-A1D2-C1AF-4DCC-5D99AFAF06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r="884"/>
          <a:stretch>
            <a:fillRect/>
          </a:stretch>
        </p:blipFill>
        <p:spPr>
          <a:xfrm>
            <a:off x="4997806" y="1335388"/>
            <a:ext cx="6449505" cy="2373515"/>
          </a:xfrm>
        </p:spPr>
      </p:pic>
      <p:pic>
        <p:nvPicPr>
          <p:cNvPr id="14" name="Kép 13" descr="A képen Betűtípus, embléma, Grafika, szöv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62A747F-97C3-5BB5-0B52-2F1B42AA8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1" y="363282"/>
            <a:ext cx="1976197" cy="36818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8201B68-9A1B-EBCD-7B47-02AD6190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06" y="3865418"/>
            <a:ext cx="3273358" cy="24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umni Exkluzív Mecsextrém Park">
            <a:extLst>
              <a:ext uri="{FF2B5EF4-FFF2-40B4-BE49-F238E27FC236}">
                <a16:creationId xmlns:a16="http://schemas.microsoft.com/office/drawing/2014/main" id="{B12548DE-B3AC-133A-DC5C-9F411328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89" y="3865418"/>
            <a:ext cx="3682529" cy="24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68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2035</Words>
  <Application>Microsoft Office PowerPoint</Application>
  <PresentationFormat>Szélesvásznú</PresentationFormat>
  <Paragraphs>244</Paragraphs>
  <Slides>26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Pte Sans</vt:lpstr>
      <vt:lpstr>Pte Serif</vt:lpstr>
      <vt:lpstr>Aptos</vt:lpstr>
      <vt:lpstr>Wingdings</vt:lpstr>
      <vt:lpstr>Arial</vt:lpstr>
      <vt:lpstr>Office-téma</vt:lpstr>
      <vt:lpstr>PowerPoint-bemutató</vt:lpstr>
      <vt:lpstr>A PTE Alumni közösség bemutatása</vt:lpstr>
      <vt:lpstr>Az Alumni, mint társadalmi tőke</vt:lpstr>
      <vt:lpstr>A programsorozat célja</vt:lpstr>
      <vt:lpstr>Részvételi feltételek</vt:lpstr>
      <vt:lpstr>Vállalati partnerségek bevonása</vt:lpstr>
      <vt:lpstr>Mit nyer a partnerség?</vt:lpstr>
      <vt:lpstr>Alumni Exkluzív események</vt:lpstr>
      <vt:lpstr>Korábbi események</vt:lpstr>
      <vt:lpstr>Korábbi események</vt:lpstr>
      <vt:lpstr>Korábbi események</vt:lpstr>
      <vt:lpstr>Korábbi események</vt:lpstr>
      <vt:lpstr>Korábbi események</vt:lpstr>
      <vt:lpstr>Korábbi események</vt:lpstr>
      <vt:lpstr>Korábbi események</vt:lpstr>
      <vt:lpstr>Korábbi események</vt:lpstr>
      <vt:lpstr>PowerPoint-bemutató</vt:lpstr>
      <vt:lpstr>Alumni Exkluzív Budapesten</vt:lpstr>
      <vt:lpstr>Kommunikáció és marketing támogatás</vt:lpstr>
      <vt:lpstr>Landing oldal </vt:lpstr>
      <vt:lpstr>Alumni hírlevél </vt:lpstr>
      <vt:lpstr>Social média kampány </vt:lpstr>
      <vt:lpstr>Miért a PTE Alumni Exkluzív?</vt:lpstr>
      <vt:lpstr>Összegzés: A PTE Alumni Exkluzív mintaszerű példája az értékteremtő intézményi marketingnek.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2025-08-31T22:20:14Z</dcterms:created>
  <dcterms:modified xsi:type="dcterms:W3CDTF">2026-05-05T10:59:02Z</dcterms:modified>
</cp:coreProperties>
</file>