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3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80" r:id="rId4"/>
    <p:sldMasterId id="2147483695" r:id="rId5"/>
    <p:sldMasterId id="2147483712" r:id="rId6"/>
    <p:sldMasterId id="2147483729" r:id="rId7"/>
  </p:sldMasterIdLst>
  <p:notesMasterIdLst>
    <p:notesMasterId r:id="rId29"/>
  </p:notesMasterIdLst>
  <p:sldIdLst>
    <p:sldId id="272" r:id="rId8"/>
    <p:sldId id="290" r:id="rId9"/>
    <p:sldId id="291" r:id="rId10"/>
    <p:sldId id="292" r:id="rId11"/>
    <p:sldId id="293" r:id="rId12"/>
    <p:sldId id="294" r:id="rId13"/>
    <p:sldId id="296" r:id="rId14"/>
    <p:sldId id="297" r:id="rId15"/>
    <p:sldId id="298" r:id="rId16"/>
    <p:sldId id="299" r:id="rId17"/>
    <p:sldId id="300" r:id="rId18"/>
    <p:sldId id="301" r:id="rId19"/>
    <p:sldId id="271" r:id="rId20"/>
    <p:sldId id="302" r:id="rId21"/>
    <p:sldId id="303" r:id="rId22"/>
    <p:sldId id="304" r:id="rId23"/>
    <p:sldId id="305" r:id="rId24"/>
    <p:sldId id="306" r:id="rId25"/>
    <p:sldId id="307" r:id="rId26"/>
    <p:sldId id="308" r:id="rId27"/>
    <p:sldId id="309" r:id="rId28"/>
  </p:sldIdLst>
  <p:sldSz cx="12192000" cy="6858000"/>
  <p:notesSz cx="6858000" cy="9144000"/>
  <p:embeddedFontLst>
    <p:embeddedFont>
      <p:font typeface="Open Sans" panose="020B0606030504020204" pitchFamily="34" charset="0"/>
      <p:regular r:id="rId30"/>
      <p:bold r:id="rId31"/>
      <p:italic r:id="rId32"/>
      <p:boldItalic r:id="rId33"/>
    </p:embeddedFont>
    <p:embeddedFont>
      <p:font typeface="Open Sans Light" panose="020B0306030504020204" pitchFamily="34" charset="0"/>
      <p:regular r:id="rId34"/>
      <p:italic r:id="rId3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9B0591BE-0F59-3246-8B66-5486322D00FD}">
          <p14:sldIdLst>
            <p14:sldId id="272"/>
            <p14:sldId id="290"/>
            <p14:sldId id="291"/>
            <p14:sldId id="292"/>
            <p14:sldId id="293"/>
            <p14:sldId id="294"/>
            <p14:sldId id="296"/>
            <p14:sldId id="297"/>
            <p14:sldId id="298"/>
            <p14:sldId id="299"/>
            <p14:sldId id="300"/>
            <p14:sldId id="301"/>
            <p14:sldId id="271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8FF"/>
    <a:srgbClr val="00288C"/>
    <a:srgbClr val="00DCDC"/>
    <a:srgbClr val="FFB400"/>
    <a:srgbClr val="151F39"/>
    <a:srgbClr val="9AD1F0"/>
    <a:srgbClr val="FCAF17"/>
    <a:srgbClr val="D8B1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/>
    <p:restoredTop sz="94623"/>
  </p:normalViewPr>
  <p:slideViewPr>
    <p:cSldViewPr snapToGrid="0" snapToObjects="1">
      <p:cViewPr varScale="1">
        <p:scale>
          <a:sx n="117" d="100"/>
          <a:sy n="117" d="100"/>
        </p:scale>
        <p:origin x="5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2" d="100"/>
          <a:sy n="92" d="100"/>
        </p:scale>
        <p:origin x="4114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tableStyles" Target="tableStyles.xml"/><Relationship Id="rId21" Type="http://schemas.openxmlformats.org/officeDocument/2006/relationships/slide" Target="slides/slide14.xml"/><Relationship Id="rId34" Type="http://schemas.openxmlformats.org/officeDocument/2006/relationships/font" Target="fonts/font5.fntdata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font" Target="fonts/font4.fntdata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font" Target="fonts/font3.fntdata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font" Target="fonts/font1.fntdata"/><Relationship Id="rId35" Type="http://schemas.openxmlformats.org/officeDocument/2006/relationships/font" Target="fonts/font6.fntdata"/><Relationship Id="rId8" Type="http://schemas.openxmlformats.org/officeDocument/2006/relationships/slide" Target="slides/slide1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D1CC1C-E04F-5746-9273-0C628152FE6F}" type="datetimeFigureOut">
              <a:rPr lang="en-US" smtClean="0"/>
              <a:t>5/5/26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3923D-B9BF-9F44-A2FF-065E37B81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657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3923D-B9BF-9F44-A2FF-065E37B81C7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597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58C1A8-73BB-92E8-B053-318572369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320E6B-259E-5149-81D9-4F3CD572FB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3A946E-7B9F-A350-4EC5-A12D79CD2A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352C9A-63D2-C9CD-833D-599DCA9603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3923D-B9BF-9F44-A2FF-065E37B81C7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852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7344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34038064-8CB6-2444-A59C-0493416AF9A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89506" y="0"/>
            <a:ext cx="8602494" cy="6858000"/>
          </a:xfrm>
          <a:prstGeom prst="rect">
            <a:avLst/>
          </a:pr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  <p:sp>
        <p:nvSpPr>
          <p:cNvPr id="6" name="Text Placeholder 17">
            <a:extLst>
              <a:ext uri="{FF2B5EF4-FFF2-40B4-BE49-F238E27FC236}">
                <a16:creationId xmlns:a16="http://schemas.microsoft.com/office/drawing/2014/main" id="{B0F55F91-E516-2F42-AECB-A2C9794DB3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73383"/>
            <a:ext cx="2281518" cy="2681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32584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B77D0DC0-C86F-4C48-8D70-895CCE67EB2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602663" y="0"/>
            <a:ext cx="3589337" cy="6858000"/>
          </a:xfrm>
          <a:prstGeom prst="rect">
            <a:avLst/>
          </a:pr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344D521-68E2-C749-A9F2-60A3C2607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1780"/>
            <a:ext cx="4495800" cy="123444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BC526D04-089F-244B-A268-711014C0541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4126959"/>
            <a:ext cx="4495800" cy="8474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0808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23FE367-E037-BC42-88CF-F795B875B73A}"/>
              </a:ext>
            </a:extLst>
          </p:cNvPr>
          <p:cNvSpPr/>
          <p:nvPr userDrawn="1"/>
        </p:nvSpPr>
        <p:spPr>
          <a:xfrm>
            <a:off x="8602494" y="0"/>
            <a:ext cx="3589506" cy="6858000"/>
          </a:xfrm>
          <a:prstGeom prst="rect">
            <a:avLst/>
          </a:prstGeom>
          <a:solidFill>
            <a:srgbClr val="FFB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3836EB-766A-534F-BC98-A335FAD9B5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209797" y="2811145"/>
            <a:ext cx="2374900" cy="1235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9F10F20-35A6-ED40-9E2D-1BA07143F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1780"/>
            <a:ext cx="4495800" cy="123444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DB11E014-B156-CD4D-B9F4-89FEC375B5B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4126959"/>
            <a:ext cx="4495800" cy="8474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049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23FE367-E037-BC42-88CF-F795B875B73A}"/>
              </a:ext>
            </a:extLst>
          </p:cNvPr>
          <p:cNvSpPr/>
          <p:nvPr userDrawn="1"/>
        </p:nvSpPr>
        <p:spPr>
          <a:xfrm>
            <a:off x="8602494" y="0"/>
            <a:ext cx="3589506" cy="6858000"/>
          </a:xfrm>
          <a:prstGeom prst="rect">
            <a:avLst/>
          </a:prstGeom>
          <a:solidFill>
            <a:srgbClr val="00C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BF7A55-9880-3C43-B0CB-B0B25AAE04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209797" y="2811145"/>
            <a:ext cx="2374900" cy="1235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solidFill>
                  <a:srgbClr val="151F39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3410C58-1586-BA41-83F6-2A9D940C9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1780"/>
            <a:ext cx="4495800" cy="123444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82C0782F-43EC-1642-8533-41A1B408494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4126959"/>
            <a:ext cx="4495800" cy="8474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27014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34038064-8CB6-2444-A59C-0493416AF9A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9048" cy="3429000"/>
          </a:xfrm>
          <a:prstGeom prst="rect">
            <a:avLst/>
          </a:pr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8BB0511D-F4E3-EB4D-9398-BC16C61CCAE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0" y="3429000"/>
            <a:ext cx="6099048" cy="3429000"/>
          </a:xfrm>
          <a:prstGeom prst="rect">
            <a:avLst/>
          </a:pr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3B22455-15EF-9F4A-8944-649986A06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1780"/>
            <a:ext cx="4495800" cy="123444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B78C12-7B56-EB47-8169-D4C23F005A7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4126959"/>
            <a:ext cx="4495800" cy="8474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18746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2BE502-E6F3-4444-87C9-A65E26F2B2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43810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828866-35B6-914A-B5A9-66E613168C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767722"/>
            <a:ext cx="5157787" cy="2521454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BB4A01-0ECA-DD4F-A09C-3173A65A8B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43810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F074BC-6EDF-0944-8B3C-7AE6E80734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67722"/>
            <a:ext cx="5183188" cy="2521454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F86274-631A-A049-82B8-538E67B8221C}"/>
              </a:ext>
            </a:extLst>
          </p:cNvPr>
          <p:cNvSpPr/>
          <p:nvPr userDrawn="1"/>
        </p:nvSpPr>
        <p:spPr>
          <a:xfrm>
            <a:off x="0" y="6156960"/>
            <a:ext cx="12192000" cy="701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</a:p>
        </p:txBody>
      </p:sp>
      <p:sp>
        <p:nvSpPr>
          <p:cNvPr id="8" name="Text Placeholder 17">
            <a:extLst>
              <a:ext uri="{FF2B5EF4-FFF2-40B4-BE49-F238E27FC236}">
                <a16:creationId xmlns:a16="http://schemas.microsoft.com/office/drawing/2014/main" id="{377D49C4-A45D-644B-AD2B-6EAFFDE1B15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6373383"/>
            <a:ext cx="2281518" cy="2681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Text Placeholder 17">
            <a:extLst>
              <a:ext uri="{FF2B5EF4-FFF2-40B4-BE49-F238E27FC236}">
                <a16:creationId xmlns:a16="http://schemas.microsoft.com/office/drawing/2014/main" id="{FC6DBA27-BAB5-D54C-A3FF-2FAC923232B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955241" y="6373382"/>
            <a:ext cx="2281518" cy="26819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Text Placeholder 17">
            <a:extLst>
              <a:ext uri="{FF2B5EF4-FFF2-40B4-BE49-F238E27FC236}">
                <a16:creationId xmlns:a16="http://schemas.microsoft.com/office/drawing/2014/main" id="{653D0B01-4F09-DE4A-B06A-AC8D6398936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072282" y="6363519"/>
            <a:ext cx="2281518" cy="2681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09795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2BE502-E6F3-4444-87C9-A65E26F2B2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43810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828866-35B6-914A-B5A9-66E613168C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767722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BB4A01-0ECA-DD4F-A09C-3173A65A8B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43810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F074BC-6EDF-0944-8B3C-7AE6E80734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67722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05936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FC43AB-7C91-2C44-A6E8-FB516DF33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6B77-3FC3-A04F-9C6A-B25B169093BF}" type="datetimeFigureOut">
              <a:rPr lang="en-US" smtClean="0"/>
              <a:t>5/5/26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EEA50-37C6-504C-8E89-238830200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99E83E-2118-7D46-A2B7-564DD3660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5ACF1-2035-ED44-A2A6-3FD409EE1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966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2702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E464B05-4D02-4A4D-9267-0541C0FD0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50950"/>
            <a:ext cx="10515600" cy="5561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8647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E464B05-4D02-4A4D-9267-0541C0FD0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50950"/>
            <a:ext cx="10515600" cy="556101"/>
          </a:xfrm>
        </p:spPr>
        <p:txBody>
          <a:bodyPr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809471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C7C1BC3-E15F-D34B-BD28-F312B456A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50950"/>
            <a:ext cx="10515600" cy="556101"/>
          </a:xfrm>
        </p:spPr>
        <p:txBody>
          <a:bodyPr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679759E2-B98B-5C46-9D45-1A01AB96D62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808779"/>
            <a:ext cx="10515600" cy="4889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0" i="0">
                <a:solidFill>
                  <a:srgbClr val="151F39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264117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E464B05-4D02-4A4D-9267-0541C0FD0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50950"/>
            <a:ext cx="10515600" cy="5561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6A34F64-341C-8C48-AB77-8A949DA1BBBA}"/>
              </a:ext>
            </a:extLst>
          </p:cNvPr>
          <p:cNvSpPr/>
          <p:nvPr userDrawn="1"/>
        </p:nvSpPr>
        <p:spPr>
          <a:xfrm>
            <a:off x="0" y="6156960"/>
            <a:ext cx="12192000" cy="701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</a:p>
        </p:txBody>
      </p:sp>
      <p:sp>
        <p:nvSpPr>
          <p:cNvPr id="5" name="Text Placeholder 17">
            <a:extLst>
              <a:ext uri="{FF2B5EF4-FFF2-40B4-BE49-F238E27FC236}">
                <a16:creationId xmlns:a16="http://schemas.microsoft.com/office/drawing/2014/main" id="{17D5CDA5-3A53-5E46-A290-DF842A007B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6373383"/>
            <a:ext cx="2281518" cy="2681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Text Placeholder 17">
            <a:extLst>
              <a:ext uri="{FF2B5EF4-FFF2-40B4-BE49-F238E27FC236}">
                <a16:creationId xmlns:a16="http://schemas.microsoft.com/office/drawing/2014/main" id="{D599F495-558F-9649-98B4-9F3CA9A8D2C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955241" y="6373382"/>
            <a:ext cx="2281518" cy="26819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Text Placeholder 17">
            <a:extLst>
              <a:ext uri="{FF2B5EF4-FFF2-40B4-BE49-F238E27FC236}">
                <a16:creationId xmlns:a16="http://schemas.microsoft.com/office/drawing/2014/main" id="{AE1DD68F-DA22-9C49-8064-CEC7C15FE9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072282" y="6363519"/>
            <a:ext cx="2281518" cy="2681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387474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E464B05-4D02-4A4D-9267-0541C0FD0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8348" y="806583"/>
            <a:ext cx="5118370" cy="556101"/>
          </a:xfrm>
        </p:spPr>
        <p:txBody>
          <a:bodyPr>
            <a:normAutofit/>
          </a:bodyPr>
          <a:lstStyle>
            <a:lvl1pPr algn="r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609507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FBDE6A3-B10C-404C-BF18-0CEA514C730B}"/>
              </a:ext>
            </a:extLst>
          </p:cNvPr>
          <p:cNvSpPr/>
          <p:nvPr userDrawn="1"/>
        </p:nvSpPr>
        <p:spPr>
          <a:xfrm>
            <a:off x="0" y="6156960"/>
            <a:ext cx="12192000" cy="701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E464B05-4D02-4A4D-9267-0541C0FD0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50950"/>
            <a:ext cx="10515600" cy="5561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6E7C5F65-E688-C44D-B885-54F94A87889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6373383"/>
            <a:ext cx="2281518" cy="2681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3" name="Text Placeholder 17">
            <a:extLst>
              <a:ext uri="{FF2B5EF4-FFF2-40B4-BE49-F238E27FC236}">
                <a16:creationId xmlns:a16="http://schemas.microsoft.com/office/drawing/2014/main" id="{3D50DA09-5E37-6E42-89A9-4C147529089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955241" y="6373382"/>
            <a:ext cx="2281518" cy="26819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4" name="Text Placeholder 17">
            <a:extLst>
              <a:ext uri="{FF2B5EF4-FFF2-40B4-BE49-F238E27FC236}">
                <a16:creationId xmlns:a16="http://schemas.microsoft.com/office/drawing/2014/main" id="{38D02627-B6B2-DB44-915E-A33E4A4D2E7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072282" y="6363519"/>
            <a:ext cx="2281518" cy="2681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302004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1172EDBD-51F8-B943-9EA9-8241793D7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1780"/>
            <a:ext cx="4495800" cy="123444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34038064-8CB6-2444-A59C-0493416AF9A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8282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34038064-8CB6-2444-A59C-0493416AF9A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89506" y="0"/>
            <a:ext cx="8602494" cy="6858000"/>
          </a:xfrm>
          <a:prstGeom prst="rect">
            <a:avLst/>
          </a:pr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  <p:sp>
        <p:nvSpPr>
          <p:cNvPr id="6" name="Text Placeholder 17">
            <a:extLst>
              <a:ext uri="{FF2B5EF4-FFF2-40B4-BE49-F238E27FC236}">
                <a16:creationId xmlns:a16="http://schemas.microsoft.com/office/drawing/2014/main" id="{B0F55F91-E516-2F42-AECB-A2C9794DB3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73383"/>
            <a:ext cx="2281518" cy="2681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48027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6CB67C13-785A-0946-98A3-B12917A2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1780"/>
            <a:ext cx="4495800" cy="123444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B77D0DC0-C86F-4C48-8D70-895CCE67EB2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602663" y="0"/>
            <a:ext cx="3589337" cy="6858000"/>
          </a:xfrm>
          <a:prstGeom prst="rect">
            <a:avLst/>
          </a:pr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84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23FE367-E037-BC42-88CF-F795B875B73A}"/>
              </a:ext>
            </a:extLst>
          </p:cNvPr>
          <p:cNvSpPr/>
          <p:nvPr userDrawn="1"/>
        </p:nvSpPr>
        <p:spPr>
          <a:xfrm>
            <a:off x="8602494" y="0"/>
            <a:ext cx="3589506" cy="6858000"/>
          </a:xfrm>
          <a:prstGeom prst="rect">
            <a:avLst/>
          </a:prstGeom>
          <a:solidFill>
            <a:srgbClr val="FFB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EE5F48-7E9E-3344-95A6-8882805170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209797" y="2811145"/>
            <a:ext cx="2374900" cy="1235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4F70779-D3A3-3F42-B1A3-2A64CC151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1780"/>
            <a:ext cx="4495800" cy="123444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4DA728C8-7909-7349-AF65-927D93833BC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4126959"/>
            <a:ext cx="4495800" cy="8474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0" i="0">
                <a:solidFill>
                  <a:srgbClr val="151F39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753617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23FE367-E037-BC42-88CF-F795B875B73A}"/>
              </a:ext>
            </a:extLst>
          </p:cNvPr>
          <p:cNvSpPr/>
          <p:nvPr userDrawn="1"/>
        </p:nvSpPr>
        <p:spPr>
          <a:xfrm>
            <a:off x="8602494" y="0"/>
            <a:ext cx="3589506" cy="6858000"/>
          </a:xfrm>
          <a:prstGeom prst="rect">
            <a:avLst/>
          </a:prstGeom>
          <a:solidFill>
            <a:srgbClr val="00C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030408-977E-D047-99A9-EF2FB63037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209797" y="2811145"/>
            <a:ext cx="2374900" cy="1235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solidFill>
                  <a:srgbClr val="151F39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F723265-71EE-1044-933D-610CE9DDA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1780"/>
            <a:ext cx="4495800" cy="123444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F4E90D23-247A-EE46-8AC0-0876ABD7037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4126959"/>
            <a:ext cx="4495800" cy="8474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0" i="0">
                <a:solidFill>
                  <a:srgbClr val="151F39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971553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23FE367-E037-BC42-88CF-F795B875B73A}"/>
              </a:ext>
            </a:extLst>
          </p:cNvPr>
          <p:cNvSpPr/>
          <p:nvPr userDrawn="1"/>
        </p:nvSpPr>
        <p:spPr>
          <a:xfrm>
            <a:off x="8602494" y="0"/>
            <a:ext cx="3589506" cy="6858000"/>
          </a:xfrm>
          <a:prstGeom prst="rect">
            <a:avLst/>
          </a:prstGeom>
          <a:solidFill>
            <a:srgbClr val="0028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EB594C-28EC-D24F-B2E5-3A157560B50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209797" y="2811145"/>
            <a:ext cx="2374900" cy="1235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B40FC90-3A93-CC4F-BDBD-612B4698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1780"/>
            <a:ext cx="4495800" cy="123444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AFCAAE3A-B1BE-E545-9E1E-1408EE67114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4126959"/>
            <a:ext cx="4495800" cy="8474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0" i="0">
                <a:solidFill>
                  <a:srgbClr val="151F39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5019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E464B05-4D02-4A4D-9267-0541C0FD0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50950"/>
            <a:ext cx="10515600" cy="556101"/>
          </a:xfrm>
        </p:spPr>
        <p:txBody>
          <a:bodyPr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A1DBF87-7255-594B-B8D5-7346664AC2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808779"/>
            <a:ext cx="10515600" cy="4889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4352065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34038064-8CB6-2444-A59C-0493416AF9A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9048" cy="3429000"/>
          </a:xfrm>
          <a:prstGeom prst="rect">
            <a:avLst/>
          </a:pr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8BB0511D-F4E3-EB4D-9398-BC16C61CCAE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0" y="3429000"/>
            <a:ext cx="6099048" cy="3429000"/>
          </a:xfrm>
          <a:prstGeom prst="rect">
            <a:avLst/>
          </a:pr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FC5EAA2-9B6A-E64A-8911-60ED04B45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1780"/>
            <a:ext cx="4495800" cy="123444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24820C9-8081-0D4C-BC75-9F8EAD16AA6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4126959"/>
            <a:ext cx="4495800" cy="8474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0" i="0">
                <a:solidFill>
                  <a:srgbClr val="151F39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234595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2BE502-E6F3-4444-87C9-A65E26F2B2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43810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828866-35B6-914A-B5A9-66E613168C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767722"/>
            <a:ext cx="5157787" cy="2521454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BB4A01-0ECA-DD4F-A09C-3173A65A8B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43810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F074BC-6EDF-0944-8B3C-7AE6E80734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67722"/>
            <a:ext cx="5183188" cy="2521454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F86274-631A-A049-82B8-538E67B8221C}"/>
              </a:ext>
            </a:extLst>
          </p:cNvPr>
          <p:cNvSpPr/>
          <p:nvPr userDrawn="1"/>
        </p:nvSpPr>
        <p:spPr>
          <a:xfrm>
            <a:off x="0" y="6156960"/>
            <a:ext cx="12192000" cy="701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</a:p>
        </p:txBody>
      </p:sp>
      <p:sp>
        <p:nvSpPr>
          <p:cNvPr id="8" name="Text Placeholder 17">
            <a:extLst>
              <a:ext uri="{FF2B5EF4-FFF2-40B4-BE49-F238E27FC236}">
                <a16:creationId xmlns:a16="http://schemas.microsoft.com/office/drawing/2014/main" id="{377D49C4-A45D-644B-AD2B-6EAFFDE1B15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6373383"/>
            <a:ext cx="2281518" cy="2681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Text Placeholder 17">
            <a:extLst>
              <a:ext uri="{FF2B5EF4-FFF2-40B4-BE49-F238E27FC236}">
                <a16:creationId xmlns:a16="http://schemas.microsoft.com/office/drawing/2014/main" id="{FC6DBA27-BAB5-D54C-A3FF-2FAC923232B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955241" y="6373382"/>
            <a:ext cx="2281518" cy="26819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Text Placeholder 17">
            <a:extLst>
              <a:ext uri="{FF2B5EF4-FFF2-40B4-BE49-F238E27FC236}">
                <a16:creationId xmlns:a16="http://schemas.microsoft.com/office/drawing/2014/main" id="{653D0B01-4F09-DE4A-B06A-AC8D6398936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072282" y="6363519"/>
            <a:ext cx="2281518" cy="2681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9742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2BE502-E6F3-4444-87C9-A65E26F2B2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43810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828866-35B6-914A-B5A9-66E613168C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767722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BB4A01-0ECA-DD4F-A09C-3173A65A8B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43810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F074BC-6EDF-0944-8B3C-7AE6E80734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67722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544320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FC43AB-7C91-2C44-A6E8-FB516DF33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6B77-3FC3-A04F-9C6A-B25B169093BF}" type="datetimeFigureOut">
              <a:rPr lang="en-US" smtClean="0"/>
              <a:t>5/5/26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EEA50-37C6-504C-8E89-238830200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99E83E-2118-7D46-A2B7-564DD3660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5ACF1-2035-ED44-A2A6-3FD409EE1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146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418964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E464B05-4D02-4A4D-9267-0541C0FD0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50950"/>
            <a:ext cx="10515600" cy="5561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2785071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E464B05-4D02-4A4D-9267-0541C0FD0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50950"/>
            <a:ext cx="10515600" cy="5561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6A34F64-341C-8C48-AB77-8A949DA1BBBA}"/>
              </a:ext>
            </a:extLst>
          </p:cNvPr>
          <p:cNvSpPr/>
          <p:nvPr userDrawn="1"/>
        </p:nvSpPr>
        <p:spPr>
          <a:xfrm>
            <a:off x="0" y="6156960"/>
            <a:ext cx="12192000" cy="701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</a:p>
        </p:txBody>
      </p:sp>
      <p:sp>
        <p:nvSpPr>
          <p:cNvPr id="5" name="Text Placeholder 17">
            <a:extLst>
              <a:ext uri="{FF2B5EF4-FFF2-40B4-BE49-F238E27FC236}">
                <a16:creationId xmlns:a16="http://schemas.microsoft.com/office/drawing/2014/main" id="{17D5CDA5-3A53-5E46-A290-DF842A007B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6373383"/>
            <a:ext cx="2281518" cy="2681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Text Placeholder 17">
            <a:extLst>
              <a:ext uri="{FF2B5EF4-FFF2-40B4-BE49-F238E27FC236}">
                <a16:creationId xmlns:a16="http://schemas.microsoft.com/office/drawing/2014/main" id="{D599F495-558F-9649-98B4-9F3CA9A8D2C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955241" y="6373382"/>
            <a:ext cx="2281518" cy="26819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Text Placeholder 17">
            <a:extLst>
              <a:ext uri="{FF2B5EF4-FFF2-40B4-BE49-F238E27FC236}">
                <a16:creationId xmlns:a16="http://schemas.microsoft.com/office/drawing/2014/main" id="{AE1DD68F-DA22-9C49-8064-CEC7C15FE9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072282" y="6363519"/>
            <a:ext cx="2281518" cy="2681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70148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E464B05-4D02-4A4D-9267-0541C0FD0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8348" y="806583"/>
            <a:ext cx="5118370" cy="556101"/>
          </a:xfrm>
        </p:spPr>
        <p:txBody>
          <a:bodyPr>
            <a:normAutofit/>
          </a:bodyPr>
          <a:lstStyle>
            <a:lvl1pPr algn="r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2345996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24F8D7F-90CE-8F40-ABFC-EA424E711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50950"/>
            <a:ext cx="10515600" cy="5561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03D028F-85E4-8C48-BB8B-072AE25016E1}"/>
              </a:ext>
            </a:extLst>
          </p:cNvPr>
          <p:cNvSpPr txBox="1">
            <a:spLocks/>
          </p:cNvSpPr>
          <p:nvPr userDrawn="1"/>
        </p:nvSpPr>
        <p:spPr>
          <a:xfrm>
            <a:off x="838200" y="3859451"/>
            <a:ext cx="10515600" cy="55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sz="3200" b="0" i="0" dirty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0462245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1172EDBD-51F8-B943-9EA9-8241793D7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1780"/>
            <a:ext cx="4495800" cy="123444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34038064-8CB6-2444-A59C-0493416AF9A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886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E464B05-4D02-4A4D-9267-0541C0FD0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50950"/>
            <a:ext cx="10515600" cy="556101"/>
          </a:xfrm>
        </p:spPr>
        <p:txBody>
          <a:bodyPr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6A34F64-341C-8C48-AB77-8A949DA1BBBA}"/>
              </a:ext>
            </a:extLst>
          </p:cNvPr>
          <p:cNvSpPr/>
          <p:nvPr userDrawn="1"/>
        </p:nvSpPr>
        <p:spPr>
          <a:xfrm>
            <a:off x="0" y="6156960"/>
            <a:ext cx="12192000" cy="701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</a:p>
        </p:txBody>
      </p:sp>
      <p:sp>
        <p:nvSpPr>
          <p:cNvPr id="5" name="Text Placeholder 17">
            <a:extLst>
              <a:ext uri="{FF2B5EF4-FFF2-40B4-BE49-F238E27FC236}">
                <a16:creationId xmlns:a16="http://schemas.microsoft.com/office/drawing/2014/main" id="{17D5CDA5-3A53-5E46-A290-DF842A007B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6373383"/>
            <a:ext cx="2281518" cy="2681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Text Placeholder 17">
            <a:extLst>
              <a:ext uri="{FF2B5EF4-FFF2-40B4-BE49-F238E27FC236}">
                <a16:creationId xmlns:a16="http://schemas.microsoft.com/office/drawing/2014/main" id="{D599F495-558F-9649-98B4-9F3CA9A8D2C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955241" y="6373382"/>
            <a:ext cx="2281518" cy="26819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Text Placeholder 17">
            <a:extLst>
              <a:ext uri="{FF2B5EF4-FFF2-40B4-BE49-F238E27FC236}">
                <a16:creationId xmlns:a16="http://schemas.microsoft.com/office/drawing/2014/main" id="{AE1DD68F-DA22-9C49-8064-CEC7C15FE9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072282" y="6363519"/>
            <a:ext cx="2281518" cy="2681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700616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1172EDBD-51F8-B943-9EA9-8241793D7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4500"/>
            <a:ext cx="4495800" cy="123444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34038064-8CB6-2444-A59C-0493416AF9A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9048" cy="3429000"/>
          </a:xfrm>
          <a:prstGeom prst="rect">
            <a:avLst/>
          </a:pr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D9936037-E322-B849-8DB6-B5BAADE0BFA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3048" y="3429000"/>
            <a:ext cx="6099048" cy="3429000"/>
          </a:xfrm>
          <a:prstGeom prst="rect">
            <a:avLst/>
          </a:pr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57608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34038064-8CB6-2444-A59C-0493416AF9A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89506" y="0"/>
            <a:ext cx="8602494" cy="6858000"/>
          </a:xfrm>
          <a:prstGeom prst="rect">
            <a:avLst/>
          </a:pr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  <p:sp>
        <p:nvSpPr>
          <p:cNvPr id="6" name="Text Placeholder 17">
            <a:extLst>
              <a:ext uri="{FF2B5EF4-FFF2-40B4-BE49-F238E27FC236}">
                <a16:creationId xmlns:a16="http://schemas.microsoft.com/office/drawing/2014/main" id="{B0F55F91-E516-2F42-AECB-A2C9794DB3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73383"/>
            <a:ext cx="2281518" cy="2681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8234436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6CB67C13-785A-0946-98A3-B12917A2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1780"/>
            <a:ext cx="4495800" cy="123444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B77D0DC0-C86F-4C48-8D70-895CCE67EB2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602663" y="0"/>
            <a:ext cx="3589337" cy="6858000"/>
          </a:xfrm>
          <a:prstGeom prst="rect">
            <a:avLst/>
          </a:pr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8403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23FE367-E037-BC42-88CF-F795B875B73A}"/>
              </a:ext>
            </a:extLst>
          </p:cNvPr>
          <p:cNvSpPr/>
          <p:nvPr userDrawn="1"/>
        </p:nvSpPr>
        <p:spPr>
          <a:xfrm>
            <a:off x="8602494" y="0"/>
            <a:ext cx="3589506" cy="6858000"/>
          </a:xfrm>
          <a:prstGeom prst="rect">
            <a:avLst/>
          </a:prstGeom>
          <a:solidFill>
            <a:srgbClr val="0028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CB67C13-785A-0946-98A3-B12917A2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1780"/>
            <a:ext cx="4495800" cy="123444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E95B7F-ECB4-6248-A0A2-F62D6AC5FF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209797" y="2811145"/>
            <a:ext cx="2374900" cy="1235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302075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1172EDBD-51F8-B943-9EA9-8241793D7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1780"/>
            <a:ext cx="4495800" cy="123444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34038064-8CB6-2444-A59C-0493416AF9A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9048" cy="3429000"/>
          </a:xfrm>
          <a:prstGeom prst="rect">
            <a:avLst/>
          </a:pr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8BB0511D-F4E3-EB4D-9398-BC16C61CCAE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0" y="3429000"/>
            <a:ext cx="6099048" cy="3429000"/>
          </a:xfrm>
          <a:prstGeom prst="rect">
            <a:avLst/>
          </a:pr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42346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2BE502-E6F3-4444-87C9-A65E26F2B2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43810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828866-35B6-914A-B5A9-66E613168C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767722"/>
            <a:ext cx="5157787" cy="2521454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BB4A01-0ECA-DD4F-A09C-3173A65A8B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43810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F074BC-6EDF-0944-8B3C-7AE6E80734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67722"/>
            <a:ext cx="5183188" cy="2521454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F86274-631A-A049-82B8-538E67B8221C}"/>
              </a:ext>
            </a:extLst>
          </p:cNvPr>
          <p:cNvSpPr/>
          <p:nvPr userDrawn="1"/>
        </p:nvSpPr>
        <p:spPr>
          <a:xfrm>
            <a:off x="0" y="6156960"/>
            <a:ext cx="12192000" cy="701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</a:p>
        </p:txBody>
      </p:sp>
      <p:sp>
        <p:nvSpPr>
          <p:cNvPr id="8" name="Text Placeholder 17">
            <a:extLst>
              <a:ext uri="{FF2B5EF4-FFF2-40B4-BE49-F238E27FC236}">
                <a16:creationId xmlns:a16="http://schemas.microsoft.com/office/drawing/2014/main" id="{377D49C4-A45D-644B-AD2B-6EAFFDE1B15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6373383"/>
            <a:ext cx="2281518" cy="2681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Text Placeholder 17">
            <a:extLst>
              <a:ext uri="{FF2B5EF4-FFF2-40B4-BE49-F238E27FC236}">
                <a16:creationId xmlns:a16="http://schemas.microsoft.com/office/drawing/2014/main" id="{FC6DBA27-BAB5-D54C-A3FF-2FAC923232B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955241" y="6373382"/>
            <a:ext cx="2281518" cy="26819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Text Placeholder 17">
            <a:extLst>
              <a:ext uri="{FF2B5EF4-FFF2-40B4-BE49-F238E27FC236}">
                <a16:creationId xmlns:a16="http://schemas.microsoft.com/office/drawing/2014/main" id="{653D0B01-4F09-DE4A-B06A-AC8D6398936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072282" y="6363519"/>
            <a:ext cx="2281518" cy="2681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145573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2BE502-E6F3-4444-87C9-A65E26F2B2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43810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828866-35B6-914A-B5A9-66E613168C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767722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BB4A01-0ECA-DD4F-A09C-3173A65A8B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43810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F074BC-6EDF-0944-8B3C-7AE6E80734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67722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215429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FC43AB-7C91-2C44-A6E8-FB516DF33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6B77-3FC3-A04F-9C6A-B25B169093BF}" type="datetimeFigureOut">
              <a:rPr lang="en-US" smtClean="0"/>
              <a:t>5/5/26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EEA50-37C6-504C-8E89-238830200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99E83E-2118-7D46-A2B7-564DD3660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5ACF1-2035-ED44-A2A6-3FD409EE1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4747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938272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E464B05-4D02-4A4D-9267-0541C0FD0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50950"/>
            <a:ext cx="10515600" cy="5561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51182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E464B05-4D02-4A4D-9267-0541C0FD0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8348" y="806583"/>
            <a:ext cx="5118370" cy="556101"/>
          </a:xfrm>
        </p:spPr>
        <p:txBody>
          <a:bodyPr>
            <a:normAutofit/>
          </a:bodyPr>
          <a:lstStyle>
            <a:lvl1pPr algn="r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7322046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E464B05-4D02-4A4D-9267-0541C0FD0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50950"/>
            <a:ext cx="10515600" cy="5561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6A34F64-341C-8C48-AB77-8A949DA1BBBA}"/>
              </a:ext>
            </a:extLst>
          </p:cNvPr>
          <p:cNvSpPr/>
          <p:nvPr userDrawn="1"/>
        </p:nvSpPr>
        <p:spPr>
          <a:xfrm>
            <a:off x="0" y="6156960"/>
            <a:ext cx="12192000" cy="701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</a:p>
        </p:txBody>
      </p:sp>
      <p:sp>
        <p:nvSpPr>
          <p:cNvPr id="5" name="Text Placeholder 17">
            <a:extLst>
              <a:ext uri="{FF2B5EF4-FFF2-40B4-BE49-F238E27FC236}">
                <a16:creationId xmlns:a16="http://schemas.microsoft.com/office/drawing/2014/main" id="{17D5CDA5-3A53-5E46-A290-DF842A007B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6373383"/>
            <a:ext cx="2281518" cy="2681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Text Placeholder 17">
            <a:extLst>
              <a:ext uri="{FF2B5EF4-FFF2-40B4-BE49-F238E27FC236}">
                <a16:creationId xmlns:a16="http://schemas.microsoft.com/office/drawing/2014/main" id="{D599F495-558F-9649-98B4-9F3CA9A8D2C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955241" y="6373382"/>
            <a:ext cx="2281518" cy="26819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Text Placeholder 17">
            <a:extLst>
              <a:ext uri="{FF2B5EF4-FFF2-40B4-BE49-F238E27FC236}">
                <a16:creationId xmlns:a16="http://schemas.microsoft.com/office/drawing/2014/main" id="{AE1DD68F-DA22-9C49-8064-CEC7C15FE9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072282" y="6363519"/>
            <a:ext cx="2281518" cy="2681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949485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E464B05-4D02-4A4D-9267-0541C0FD0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8348" y="806583"/>
            <a:ext cx="5118370" cy="556101"/>
          </a:xfrm>
        </p:spPr>
        <p:txBody>
          <a:bodyPr>
            <a:normAutofit/>
          </a:bodyPr>
          <a:lstStyle>
            <a:lvl1pPr algn="r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5793339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24F8D7F-90CE-8F40-ABFC-EA424E711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50950"/>
            <a:ext cx="10515600" cy="5561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03D028F-85E4-8C48-BB8B-072AE25016E1}"/>
              </a:ext>
            </a:extLst>
          </p:cNvPr>
          <p:cNvSpPr txBox="1">
            <a:spLocks/>
          </p:cNvSpPr>
          <p:nvPr userDrawn="1"/>
        </p:nvSpPr>
        <p:spPr>
          <a:xfrm>
            <a:off x="838200" y="3859451"/>
            <a:ext cx="10515600" cy="55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sz="3200" b="0" i="0" dirty="0">
                <a:solidFill>
                  <a:srgbClr val="151F39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8024763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1172EDBD-51F8-B943-9EA9-8241793D7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1780"/>
            <a:ext cx="4495800" cy="123444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34038064-8CB6-2444-A59C-0493416AF9A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07355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1172EDBD-51F8-B943-9EA9-8241793D7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4500"/>
            <a:ext cx="4495800" cy="123444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34038064-8CB6-2444-A59C-0493416AF9A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9048" cy="3429000"/>
          </a:xfrm>
          <a:prstGeom prst="rect">
            <a:avLst/>
          </a:pr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D9936037-E322-B849-8DB6-B5BAADE0BFA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3048" y="3429000"/>
            <a:ext cx="6099048" cy="3429000"/>
          </a:xfrm>
          <a:prstGeom prst="rect">
            <a:avLst/>
          </a:pr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20910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34038064-8CB6-2444-A59C-0493416AF9A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89506" y="0"/>
            <a:ext cx="8602494" cy="6858000"/>
          </a:xfrm>
          <a:prstGeom prst="rect">
            <a:avLst/>
          </a:pr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  <p:sp>
        <p:nvSpPr>
          <p:cNvPr id="6" name="Text Placeholder 17">
            <a:extLst>
              <a:ext uri="{FF2B5EF4-FFF2-40B4-BE49-F238E27FC236}">
                <a16:creationId xmlns:a16="http://schemas.microsoft.com/office/drawing/2014/main" id="{B0F55F91-E516-2F42-AECB-A2C9794DB3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73383"/>
            <a:ext cx="2281518" cy="2681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830581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6CB67C13-785A-0946-98A3-B12917A2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1780"/>
            <a:ext cx="4495800" cy="123444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B77D0DC0-C86F-4C48-8D70-895CCE67EB2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602663" y="0"/>
            <a:ext cx="3589337" cy="6858000"/>
          </a:xfrm>
          <a:prstGeom prst="rect">
            <a:avLst/>
          </a:pr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51465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23FE367-E037-BC42-88CF-F795B875B73A}"/>
              </a:ext>
            </a:extLst>
          </p:cNvPr>
          <p:cNvSpPr/>
          <p:nvPr userDrawn="1"/>
        </p:nvSpPr>
        <p:spPr>
          <a:xfrm>
            <a:off x="8602494" y="0"/>
            <a:ext cx="3589506" cy="6858000"/>
          </a:xfrm>
          <a:prstGeom prst="rect">
            <a:avLst/>
          </a:prstGeom>
          <a:solidFill>
            <a:srgbClr val="0028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CB67C13-785A-0946-98A3-B12917A2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1780"/>
            <a:ext cx="4495800" cy="123444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82B184-CC21-C745-A6DA-72AAACC9E5E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209797" y="2811145"/>
            <a:ext cx="2374900" cy="1235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15697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1172EDBD-51F8-B943-9EA9-8241793D7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1780"/>
            <a:ext cx="4495800" cy="123444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34038064-8CB6-2444-A59C-0493416AF9A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9048" cy="3429000"/>
          </a:xfrm>
          <a:prstGeom prst="rect">
            <a:avLst/>
          </a:pr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8BB0511D-F4E3-EB4D-9398-BC16C61CCAE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0" y="3429000"/>
            <a:ext cx="6099048" cy="3429000"/>
          </a:xfrm>
          <a:prstGeom prst="rect">
            <a:avLst/>
          </a:pr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E3082688-62D6-444E-B064-323A5DC8CB8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4126959"/>
            <a:ext cx="4495800" cy="8474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0" i="0">
                <a:solidFill>
                  <a:srgbClr val="151F39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58520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2BE502-E6F3-4444-87C9-A65E26F2B2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43810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828866-35B6-914A-B5A9-66E613168C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767722"/>
            <a:ext cx="5157787" cy="2521454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BB4A01-0ECA-DD4F-A09C-3173A65A8B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43810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F074BC-6EDF-0944-8B3C-7AE6E80734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67722"/>
            <a:ext cx="5183188" cy="2521454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F86274-631A-A049-82B8-538E67B8221C}"/>
              </a:ext>
            </a:extLst>
          </p:cNvPr>
          <p:cNvSpPr/>
          <p:nvPr userDrawn="1"/>
        </p:nvSpPr>
        <p:spPr>
          <a:xfrm>
            <a:off x="0" y="6156960"/>
            <a:ext cx="12192000" cy="701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</a:p>
        </p:txBody>
      </p:sp>
      <p:sp>
        <p:nvSpPr>
          <p:cNvPr id="8" name="Text Placeholder 17">
            <a:extLst>
              <a:ext uri="{FF2B5EF4-FFF2-40B4-BE49-F238E27FC236}">
                <a16:creationId xmlns:a16="http://schemas.microsoft.com/office/drawing/2014/main" id="{377D49C4-A45D-644B-AD2B-6EAFFDE1B15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6373383"/>
            <a:ext cx="2281518" cy="2681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Text Placeholder 17">
            <a:extLst>
              <a:ext uri="{FF2B5EF4-FFF2-40B4-BE49-F238E27FC236}">
                <a16:creationId xmlns:a16="http://schemas.microsoft.com/office/drawing/2014/main" id="{FC6DBA27-BAB5-D54C-A3FF-2FAC923232B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955241" y="6373382"/>
            <a:ext cx="2281518" cy="26819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Text Placeholder 17">
            <a:extLst>
              <a:ext uri="{FF2B5EF4-FFF2-40B4-BE49-F238E27FC236}">
                <a16:creationId xmlns:a16="http://schemas.microsoft.com/office/drawing/2014/main" id="{653D0B01-4F09-DE4A-B06A-AC8D6398936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072282" y="6363519"/>
            <a:ext cx="2281518" cy="2681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663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FBDE6A3-B10C-404C-BF18-0CEA514C730B}"/>
              </a:ext>
            </a:extLst>
          </p:cNvPr>
          <p:cNvSpPr/>
          <p:nvPr userDrawn="1"/>
        </p:nvSpPr>
        <p:spPr>
          <a:xfrm>
            <a:off x="0" y="6156960"/>
            <a:ext cx="12192000" cy="701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E464B05-4D02-4A4D-9267-0541C0FD0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50950"/>
            <a:ext cx="10515600" cy="556101"/>
          </a:xfrm>
        </p:spPr>
        <p:txBody>
          <a:bodyPr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6E7C5F65-E688-C44D-B885-54F94A87889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6373383"/>
            <a:ext cx="2281518" cy="2681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3" name="Text Placeholder 17">
            <a:extLst>
              <a:ext uri="{FF2B5EF4-FFF2-40B4-BE49-F238E27FC236}">
                <a16:creationId xmlns:a16="http://schemas.microsoft.com/office/drawing/2014/main" id="{3D50DA09-5E37-6E42-89A9-4C147529089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955241" y="6373382"/>
            <a:ext cx="2281518" cy="26819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4" name="Text Placeholder 17">
            <a:extLst>
              <a:ext uri="{FF2B5EF4-FFF2-40B4-BE49-F238E27FC236}">
                <a16:creationId xmlns:a16="http://schemas.microsoft.com/office/drawing/2014/main" id="{38D02627-B6B2-DB44-915E-A33E4A4D2E7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072282" y="6363519"/>
            <a:ext cx="2281518" cy="2681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346073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EEA8C6C6-6CC0-2949-B37A-1713BFD915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43810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E1E61ECE-DD11-434A-BFC5-CC3EAAD564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767722"/>
            <a:ext cx="5157787" cy="2521454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04E56921-ED46-5D4F-AA8E-D9DFBBDB56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43810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5091BFEA-2E6F-3C48-B971-A2D4052923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67722"/>
            <a:ext cx="5183188" cy="2521454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816336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FC43AB-7C91-2C44-A6E8-FB516DF33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6B77-3FC3-A04F-9C6A-B25B169093BF}" type="datetimeFigureOut">
              <a:rPr lang="en-US" smtClean="0"/>
              <a:t>5/5/26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EEA50-37C6-504C-8E89-238830200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99E83E-2118-7D46-A2B7-564DD3660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5ACF1-2035-ED44-A2A6-3FD409EE1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946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24F8D7F-90CE-8F40-ABFC-EA424E711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50950"/>
            <a:ext cx="10515600" cy="556101"/>
          </a:xfrm>
        </p:spPr>
        <p:txBody>
          <a:bodyPr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3CDCE40-0EC3-1F4C-9FE1-6A8824F99F4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808779"/>
            <a:ext cx="10515600" cy="4889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83272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1172EDBD-51F8-B943-9EA9-8241793D7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1780"/>
            <a:ext cx="4495800" cy="123444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34038064-8CB6-2444-A59C-0493416AF9A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91771B3-2B9D-8048-B51F-9405C1A5D1D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4126959"/>
            <a:ext cx="4495800" cy="8474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03518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1172EDBD-51F8-B943-9EA9-8241793D7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4500"/>
            <a:ext cx="4495800" cy="123444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34038064-8CB6-2444-A59C-0493416AF9A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9048" cy="3429000"/>
          </a:xfrm>
          <a:prstGeom prst="rect">
            <a:avLst/>
          </a:pr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D9936037-E322-B849-8DB6-B5BAADE0BFA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3048" y="3429000"/>
            <a:ext cx="6099048" cy="3429000"/>
          </a:xfrm>
          <a:prstGeom prst="rect">
            <a:avLst/>
          </a:pr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592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slideLayout" Target="../slideLayouts/slideLayout4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slideLayout" Target="../slideLayouts/slideLayout60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slideLayout" Target="../slideLayouts/slideLayout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28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38E1F3-57A4-974B-A247-1B459E350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9795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/>
              <a:t>Minta</a:t>
            </a:r>
            <a:r>
              <a:rPr lang="en-US" dirty="0"/>
              <a:t> </a:t>
            </a:r>
            <a:r>
              <a:rPr lang="hu-HU" dirty="0"/>
              <a:t>Cím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3C24C3-A5B2-274A-A455-F541304AFD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26F46B77-3FC3-A04F-9C6A-B25B169093BF}" type="datetimeFigureOut">
              <a:rPr lang="en-US" smtClean="0"/>
              <a:pPr/>
              <a:t>5/5/26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370234-2A1C-6C42-9BEC-FE38847B0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DE95E1-C8FC-3144-845B-25603A5E2D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1E5ACF1-2035-ED44-A2A6-3FD409EE1DA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Kép 6" descr="A képen szöveg, képernyőkép, Betűtípus, emblém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08CD4561-7A03-A2C0-7F18-EA73AA955B2F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73" y="124152"/>
            <a:ext cx="2457468" cy="1731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316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3" r:id="rId2"/>
    <p:sldLayoutId id="2147483765" r:id="rId3"/>
    <p:sldLayoutId id="2147483684" r:id="rId4"/>
    <p:sldLayoutId id="2147483685" r:id="rId5"/>
    <p:sldLayoutId id="2147483686" r:id="rId6"/>
    <p:sldLayoutId id="2147483688" r:id="rId7"/>
    <p:sldLayoutId id="2147483689" r:id="rId8"/>
    <p:sldLayoutId id="2147483711" r:id="rId9"/>
    <p:sldLayoutId id="2147483690" r:id="rId10"/>
    <p:sldLayoutId id="2147483761" r:id="rId11"/>
    <p:sldLayoutId id="2147483746" r:id="rId12"/>
    <p:sldLayoutId id="2147483747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3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38E1F3-57A4-974B-A247-1B459E350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9795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/>
              <a:t>Minta</a:t>
            </a:r>
            <a:r>
              <a:rPr lang="en-US" dirty="0"/>
              <a:t> </a:t>
            </a:r>
            <a:r>
              <a:rPr lang="hu-HU" dirty="0"/>
              <a:t>Cím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3C24C3-A5B2-274A-A455-F541304AFD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26F46B77-3FC3-A04F-9C6A-B25B169093BF}" type="datetimeFigureOut">
              <a:rPr lang="en-US" smtClean="0"/>
              <a:pPr/>
              <a:t>5/5/26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370234-2A1C-6C42-9BEC-FE38847B0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DE95E1-C8FC-3144-845B-25603A5E2D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1E5ACF1-2035-ED44-A2A6-3FD409EE1DA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Kép 7" descr="A képen szöveg, képernyőkép, Betűtípus, Grafik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A319AE43-8637-AE88-EDFC-09F9B4AD244A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00" y="126000"/>
            <a:ext cx="2457723" cy="173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06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6" r:id="rId3"/>
    <p:sldLayoutId id="2147483699" r:id="rId4"/>
    <p:sldLayoutId id="2147483700" r:id="rId5"/>
    <p:sldLayoutId id="2147483701" r:id="rId6"/>
    <p:sldLayoutId id="2147483704" r:id="rId7"/>
    <p:sldLayoutId id="2147483705" r:id="rId8"/>
    <p:sldLayoutId id="2147483760" r:id="rId9"/>
    <p:sldLayoutId id="2147483748" r:id="rId10"/>
    <p:sldLayoutId id="2147483749" r:id="rId11"/>
    <p:sldLayoutId id="2147483750" r:id="rId12"/>
    <p:sldLayoutId id="2147483706" r:id="rId13"/>
    <p:sldLayoutId id="2147483707" r:id="rId14"/>
    <p:sldLayoutId id="2147483708" r:id="rId15"/>
    <p:sldLayoutId id="2147483709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i="0" kern="1200">
          <a:solidFill>
            <a:srgbClr val="151F39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B4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38E1F3-57A4-974B-A247-1B459E350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9795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/>
              <a:t>Minta</a:t>
            </a:r>
            <a:r>
              <a:rPr lang="en-US" dirty="0"/>
              <a:t> </a:t>
            </a:r>
            <a:r>
              <a:rPr lang="hu-HU" dirty="0"/>
              <a:t>Cím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3C24C3-A5B2-274A-A455-F541304AFD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26F46B77-3FC3-A04F-9C6A-B25B169093BF}" type="datetimeFigureOut">
              <a:rPr lang="en-US" smtClean="0"/>
              <a:pPr/>
              <a:t>5/5/26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370234-2A1C-6C42-9BEC-FE38847B0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DE95E1-C8FC-3144-845B-25603A5E2D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1E5ACF1-2035-ED44-A2A6-3FD409EE1DA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Kép 8" descr="A képen szöveg, Betűtípus, Grafika, emblém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9D5C5667-33E8-4338-70B1-4889882CD1FA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311" y="537889"/>
            <a:ext cx="1638998" cy="636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414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5" r:id="rId2"/>
    <p:sldLayoutId id="2147483716" r:id="rId3"/>
    <p:sldLayoutId id="2147483717" r:id="rId4"/>
    <p:sldLayoutId id="2147483720" r:id="rId5"/>
    <p:sldLayoutId id="2147483722" r:id="rId6"/>
    <p:sldLayoutId id="2147483723" r:id="rId7"/>
    <p:sldLayoutId id="2147483724" r:id="rId8"/>
    <p:sldLayoutId id="2147483759" r:id="rId9"/>
    <p:sldLayoutId id="2147483753" r:id="rId10"/>
    <p:sldLayoutId id="2147483725" r:id="rId11"/>
    <p:sldLayoutId id="2147483726" r:id="rId12"/>
    <p:sldLayoutId id="2147483727" r:id="rId13"/>
    <p:sldLayoutId id="2147483728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i="0" kern="120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C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38E1F3-57A4-974B-A247-1B459E350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9795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/>
              <a:t>Minta</a:t>
            </a:r>
            <a:r>
              <a:rPr lang="en-US" dirty="0"/>
              <a:t> </a:t>
            </a:r>
            <a:r>
              <a:rPr lang="hu-HU" dirty="0"/>
              <a:t>Cím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3C24C3-A5B2-274A-A455-F541304AFD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26F46B77-3FC3-A04F-9C6A-B25B169093BF}" type="datetimeFigureOut">
              <a:rPr lang="en-US" smtClean="0"/>
              <a:pPr/>
              <a:t>5/5/26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370234-2A1C-6C42-9BEC-FE38847B0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DE95E1-C8FC-3144-845B-25603A5E2D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151F3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1E5ACF1-2035-ED44-A2A6-3FD409EE1DA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Kép 2" descr="A képen szöveg, képernyőkép, Betűtípus, Grafik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FA31F9DF-A7F1-3D88-ADC0-6D1CCC4D6E8D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00" y="126000"/>
            <a:ext cx="2457723" cy="173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86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2" r:id="rId2"/>
    <p:sldLayoutId id="2147483733" r:id="rId3"/>
    <p:sldLayoutId id="2147483734" r:id="rId4"/>
    <p:sldLayoutId id="2147483738" r:id="rId5"/>
    <p:sldLayoutId id="2147483739" r:id="rId6"/>
    <p:sldLayoutId id="2147483740" r:id="rId7"/>
    <p:sldLayoutId id="2147483741" r:id="rId8"/>
    <p:sldLayoutId id="2147483762" r:id="rId9"/>
    <p:sldLayoutId id="2147483756" r:id="rId10"/>
    <p:sldLayoutId id="2147483742" r:id="rId11"/>
    <p:sldLayoutId id="2147483743" r:id="rId12"/>
    <p:sldLayoutId id="2147483744" r:id="rId13"/>
    <p:sldLayoutId id="2147483745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i="0" kern="1200">
          <a:solidFill>
            <a:srgbClr val="151F39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F047A-40B1-4E46-80BD-4C0081F89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943" y="3009435"/>
            <a:ext cx="10515600" cy="556101"/>
          </a:xfrm>
        </p:spPr>
        <p:txBody>
          <a:bodyPr>
            <a:noAutofit/>
          </a:bodyPr>
          <a:lstStyle/>
          <a:p>
            <a:r>
              <a:rPr lang="en-US" dirty="0" err="1"/>
              <a:t>Életútalapú</a:t>
            </a:r>
            <a:r>
              <a:rPr lang="en-US" dirty="0"/>
              <a:t> </a:t>
            </a:r>
            <a:r>
              <a:rPr lang="en-US" dirty="0" err="1"/>
              <a:t>digitalizáció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egyetemi</a:t>
            </a:r>
            <a:r>
              <a:rPr lang="en-US" dirty="0"/>
              <a:t> </a:t>
            </a:r>
            <a:r>
              <a:rPr lang="en-US" dirty="0" err="1"/>
              <a:t>közösség</a:t>
            </a:r>
            <a:r>
              <a:rPr lang="en-US" dirty="0"/>
              <a:t> </a:t>
            </a:r>
            <a:r>
              <a:rPr lang="en-US" dirty="0" err="1"/>
              <a:t>szolgálatában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789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B10295-21E9-41BC-9331-BBCD0F121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7BAE08-1553-A003-092B-160A5F2D47EC}"/>
              </a:ext>
            </a:extLst>
          </p:cNvPr>
          <p:cNvSpPr txBox="1"/>
          <p:nvPr/>
        </p:nvSpPr>
        <p:spPr>
          <a:xfrm>
            <a:off x="2666999" y="413658"/>
            <a:ext cx="8937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Karriertervezés tesztekkel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C778E4-7C05-F314-1761-1A75F49F54A1}"/>
              </a:ext>
            </a:extLst>
          </p:cNvPr>
          <p:cNvSpPr txBox="1"/>
          <p:nvPr/>
        </p:nvSpPr>
        <p:spPr>
          <a:xfrm>
            <a:off x="522515" y="1491343"/>
            <a:ext cx="11081656" cy="4547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Önismeretre és kompetenciákra épülő karriertervezés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Érdeklődési terület és szakmai orientáció felmérése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Kompetencia-önértékelés és </a:t>
            </a:r>
            <a:r>
              <a:rPr lang="hu-HU" sz="28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soft</a:t>
            </a: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hu-HU" sz="28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skill</a:t>
            </a: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profil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Munkastílus és karrierpreferencia vizsgálata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Eredmény: személyes karrierprofil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karrierprofilra ajánlások, mentorok és karrier tanácsadás építhető</a:t>
            </a:r>
          </a:p>
        </p:txBody>
      </p:sp>
    </p:spTree>
    <p:extLst>
      <p:ext uri="{BB962C8B-B14F-4D97-AF65-F5344CB8AC3E}">
        <p14:creationId xmlns:p14="http://schemas.microsoft.com/office/powerpoint/2010/main" val="4115980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A8E647-2C01-BDAE-7C3D-A6E25E104B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5DFBFBC-CCF0-1C69-56B9-B97D26BC4461}"/>
              </a:ext>
            </a:extLst>
          </p:cNvPr>
          <p:cNvSpPr txBox="1"/>
          <p:nvPr/>
        </p:nvSpPr>
        <p:spPr>
          <a:xfrm>
            <a:off x="2666999" y="413658"/>
            <a:ext cx="8937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Tanulmányok optimalizálása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BFED05-6AAB-3099-A9A3-5E64D3C45CCD}"/>
              </a:ext>
            </a:extLst>
          </p:cNvPr>
          <p:cNvSpPr txBox="1"/>
          <p:nvPr/>
        </p:nvSpPr>
        <p:spPr>
          <a:xfrm>
            <a:off x="522515" y="1491343"/>
            <a:ext cx="11081656" cy="4547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Tanulmányi út támogatása személyre szabott ajánlásokkal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Választható tárgyak és specializációk ajánlása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Kiegészítő képzések és szakmai események javaslata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Mobilitási lehetőségek ajánlása, ha illeszkednek a célokhoz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Karriercélhoz illeszkedő fejlődési utak támogatása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tanulmányi döntések összekapcsolhatók a karriercélokkal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hu-HU" sz="28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887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378D42-2A75-7F26-ECAD-63F0817F5C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F68D616-9067-55C0-8896-909608B41B70}"/>
              </a:ext>
            </a:extLst>
          </p:cNvPr>
          <p:cNvSpPr txBox="1"/>
          <p:nvPr/>
        </p:nvSpPr>
        <p:spPr>
          <a:xfrm>
            <a:off x="2666999" y="413658"/>
            <a:ext cx="8937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NEPTUN-alapú </a:t>
            </a:r>
            <a:r>
              <a:rPr lang="hu-HU" sz="36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skill</a:t>
            </a:r>
            <a:r>
              <a:rPr lang="hu-HU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térkép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AED0BA-C8DB-B846-32DF-300BB7570E88}"/>
              </a:ext>
            </a:extLst>
          </p:cNvPr>
          <p:cNvSpPr txBox="1"/>
          <p:nvPr/>
        </p:nvSpPr>
        <p:spPr>
          <a:xfrm>
            <a:off x="522515" y="1491343"/>
            <a:ext cx="11081656" cy="4465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Tárgyteljesítésekből kompetenciatérkép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NEPTUN adatok → teljesített tárgyak → megszerzett kompetenciák → </a:t>
            </a:r>
            <a:r>
              <a:rPr lang="hu-HU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skill</a:t>
            </a: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térkép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</a:t>
            </a:r>
            <a:r>
              <a:rPr lang="hu-HU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skill</a:t>
            </a: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térkép támogatja a karrierajánlásokat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Láthatóvá teszi a hiányzó készségeket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Alapja lehet tanulmányi, mentor- és képzési ajánlásoknak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kreditek mögött megjelenik a megszerzett tudásprofil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hu-HU" sz="2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0524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D09FDF3-4213-BB41-8106-28D9663BAE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454799"/>
            <a:ext cx="5157787" cy="823912"/>
          </a:xfrm>
        </p:spPr>
        <p:txBody>
          <a:bodyPr/>
          <a:lstStyle/>
          <a:p>
            <a:r>
              <a:rPr lang="en-US" dirty="0"/>
              <a:t>Hallgató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A50B9-6A7F-8E43-AFAE-1FBE0FE0EE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278711"/>
            <a:ext cx="5157787" cy="3684588"/>
          </a:xfrm>
        </p:spPr>
        <p:txBody>
          <a:bodyPr/>
          <a:lstStyle/>
          <a:p>
            <a:r>
              <a:rPr lang="en-US" sz="1600" dirty="0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ÓE </a:t>
            </a:r>
            <a:r>
              <a:rPr lang="en-US" sz="1600" dirty="0" err="1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specifikus</a:t>
            </a:r>
            <a:r>
              <a:rPr lang="en-US" sz="1600" dirty="0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1600" dirty="0" err="1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kedvezmények</a:t>
            </a:r>
            <a:r>
              <a:rPr lang="en-US" sz="1600" dirty="0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 (ÓE Pub, </a:t>
            </a:r>
            <a:r>
              <a:rPr lang="en-US" sz="1600" dirty="0" err="1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Kantin</a:t>
            </a:r>
            <a:r>
              <a:rPr lang="en-US" sz="1600" dirty="0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, </a:t>
            </a:r>
            <a:r>
              <a:rPr lang="en-US" sz="1600" dirty="0" err="1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stb</a:t>
            </a:r>
            <a:r>
              <a:rPr lang="en-US" sz="1600" dirty="0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.)</a:t>
            </a:r>
          </a:p>
          <a:p>
            <a:r>
              <a:rPr lang="en-US" sz="1600" dirty="0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ÓE HUB only </a:t>
            </a:r>
            <a:r>
              <a:rPr lang="en-US" sz="1600" dirty="0" err="1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események</a:t>
            </a:r>
            <a:r>
              <a:rPr lang="en-US" sz="1600" dirty="0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1600" dirty="0" err="1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elérése</a:t>
            </a:r>
            <a:endParaRPr lang="en-US" sz="1600" dirty="0">
              <a:solidFill>
                <a:srgbClr val="FFFFFF"/>
              </a:solidFill>
              <a:ea typeface="Open Sans" pitchFamily="34" charset="-122"/>
              <a:cs typeface="Open Sans" pitchFamily="34" charset="-120"/>
            </a:endParaRPr>
          </a:p>
          <a:p>
            <a:r>
              <a:rPr lang="en-US" sz="1600" dirty="0" err="1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Rendezvénykedvezmények</a:t>
            </a:r>
            <a:endParaRPr lang="en-US" sz="1600" dirty="0">
              <a:solidFill>
                <a:srgbClr val="FFFFFF"/>
              </a:solidFill>
              <a:ea typeface="Open Sans" pitchFamily="34" charset="-122"/>
              <a:cs typeface="Open Sans" pitchFamily="34" charset="-120"/>
            </a:endParaRPr>
          </a:p>
          <a:p>
            <a:r>
              <a:rPr lang="en-US" sz="1600" dirty="0" err="1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Egyéb</a:t>
            </a:r>
            <a:r>
              <a:rPr lang="en-US" sz="1600" dirty="0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1600" dirty="0" err="1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partneri</a:t>
            </a:r>
            <a:r>
              <a:rPr lang="en-US" sz="1600" dirty="0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1600" dirty="0" err="1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kedvezmények</a:t>
            </a:r>
            <a:endParaRPr lang="en-US" sz="16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299781-2027-3345-9F88-30C6116223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454799"/>
            <a:ext cx="5183188" cy="823912"/>
          </a:xfrm>
        </p:spPr>
        <p:txBody>
          <a:bodyPr/>
          <a:lstStyle/>
          <a:p>
            <a:r>
              <a:rPr lang="en-US" dirty="0"/>
              <a:t>Alumni tag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A4FD130-E50B-2545-B869-DE837B913F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278711"/>
            <a:ext cx="5183188" cy="3684588"/>
          </a:xfrm>
        </p:spPr>
        <p:txBody>
          <a:bodyPr/>
          <a:lstStyle/>
          <a:p>
            <a:r>
              <a:rPr lang="en-US" sz="1600" dirty="0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Minden </a:t>
            </a:r>
            <a:r>
              <a:rPr lang="en-US" sz="1600" dirty="0" err="1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hallgatói</a:t>
            </a:r>
            <a:r>
              <a:rPr lang="en-US" sz="1600" dirty="0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1600" dirty="0" err="1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kedvezmény</a:t>
            </a:r>
            <a:endParaRPr lang="en-US" sz="1600" dirty="0">
              <a:solidFill>
                <a:srgbClr val="FFFFFF"/>
              </a:solidFill>
              <a:ea typeface="Open Sans" pitchFamily="34" charset="-122"/>
              <a:cs typeface="Open Sans" pitchFamily="34" charset="-120"/>
            </a:endParaRPr>
          </a:p>
          <a:p>
            <a:r>
              <a:rPr lang="en-US" sz="1600" dirty="0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Alumni-only </a:t>
            </a:r>
            <a:r>
              <a:rPr lang="en-US" sz="1600" dirty="0" err="1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események</a:t>
            </a:r>
            <a:r>
              <a:rPr lang="en-US" sz="1600" dirty="0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1600" dirty="0" err="1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elérése</a:t>
            </a:r>
            <a:endParaRPr lang="en-US" sz="1600" dirty="0">
              <a:solidFill>
                <a:srgbClr val="FFFFFF"/>
              </a:solidFill>
              <a:ea typeface="Open Sans" pitchFamily="34" charset="-122"/>
              <a:cs typeface="Open Sans" pitchFamily="34" charset="-120"/>
            </a:endParaRPr>
          </a:p>
          <a:p>
            <a:r>
              <a:rPr lang="en-US" sz="1600" dirty="0" err="1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Felnőttképzési</a:t>
            </a:r>
            <a:r>
              <a:rPr lang="en-US" sz="1600" dirty="0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1600" dirty="0" err="1">
                <a:solidFill>
                  <a:srgbClr val="FFFFFF"/>
                </a:solidFill>
                <a:ea typeface="Open Sans" pitchFamily="34" charset="-122"/>
                <a:cs typeface="Open Sans" pitchFamily="34" charset="-120"/>
              </a:rPr>
              <a:t>kedvezménye</a:t>
            </a:r>
            <a:endParaRPr lang="en-US" sz="1600" dirty="0">
              <a:solidFill>
                <a:srgbClr val="FFFFFF"/>
              </a:solidFill>
              <a:ea typeface="Open Sans" pitchFamily="34" charset="-122"/>
              <a:cs typeface="Open Sans" pitchFamily="34" charset="-12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322DB5-1B6D-FCD6-1D4B-9BF1E0BB1D72}"/>
              </a:ext>
            </a:extLst>
          </p:cNvPr>
          <p:cNvSpPr txBox="1"/>
          <p:nvPr/>
        </p:nvSpPr>
        <p:spPr>
          <a:xfrm>
            <a:off x="2656113" y="555172"/>
            <a:ext cx="8937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ÓE HUB </a:t>
            </a:r>
            <a:r>
              <a:rPr lang="en-US" sz="36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kártya</a:t>
            </a:r>
            <a:r>
              <a:rPr lang="en-US" sz="36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: </a:t>
            </a:r>
            <a:r>
              <a:rPr lang="en-US" sz="36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tagság</a:t>
            </a:r>
            <a:r>
              <a:rPr lang="en-US" sz="36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és</a:t>
            </a:r>
            <a:r>
              <a:rPr lang="en-US" sz="36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kedvezmények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892594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AC349-9A6E-B706-FD9A-A39DA5B09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BF20D5A-3163-D7BC-CEAD-D0FBE24C7BA3}"/>
              </a:ext>
            </a:extLst>
          </p:cNvPr>
          <p:cNvSpPr txBox="1"/>
          <p:nvPr/>
        </p:nvSpPr>
        <p:spPr>
          <a:xfrm>
            <a:off x="2666999" y="555172"/>
            <a:ext cx="8937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Az alumni program </a:t>
            </a:r>
            <a:r>
              <a:rPr lang="en-US" sz="36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fő</a:t>
            </a:r>
            <a:r>
              <a:rPr lang="en-US" sz="36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pillérei</a:t>
            </a:r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333DA9-719F-7D3F-D66C-A1F054C584DE}"/>
              </a:ext>
            </a:extLst>
          </p:cNvPr>
          <p:cNvSpPr txBox="1"/>
          <p:nvPr/>
        </p:nvSpPr>
        <p:spPr>
          <a:xfrm>
            <a:off x="522515" y="1491343"/>
            <a:ext cx="11081656" cy="4547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Közösségépítés és kapcsolattartás a végzett hallgatókkal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Karrier- és szakmai támogatás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Tudásmegosztás és tapasztalatátadás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Alumni</a:t>
            </a: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rendezvények és </a:t>
            </a:r>
            <a:r>
              <a:rPr lang="hu-HU" sz="28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networking</a:t>
            </a: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alkalmak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Mentoring program és visszakapcsolódás az egyetem életébe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Nemzetközi </a:t>
            </a:r>
            <a:r>
              <a:rPr lang="hu-HU" sz="28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alumni</a:t>
            </a: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közösségi dimenzió kialakítása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hu-HU" sz="28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1775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E1526-0698-1099-17C6-CF4097CD4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9EE560B-0CEE-2300-7DDA-8033AAD478F8}"/>
              </a:ext>
            </a:extLst>
          </p:cNvPr>
          <p:cNvSpPr txBox="1"/>
          <p:nvPr/>
        </p:nvSpPr>
        <p:spPr>
          <a:xfrm>
            <a:off x="2666999" y="555172"/>
            <a:ext cx="8937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Alumni </a:t>
            </a:r>
            <a:r>
              <a:rPr lang="en-US" sz="36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rendezvények</a:t>
            </a:r>
            <a:r>
              <a:rPr lang="en-US" sz="36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és</a:t>
            </a:r>
            <a:r>
              <a:rPr lang="en-US" sz="36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közösségi</a:t>
            </a:r>
            <a:r>
              <a:rPr lang="en-US" sz="36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terek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F23DF7-7595-34CA-9647-1383911ADD8E}"/>
              </a:ext>
            </a:extLst>
          </p:cNvPr>
          <p:cNvSpPr txBox="1"/>
          <p:nvPr/>
        </p:nvSpPr>
        <p:spPr>
          <a:xfrm>
            <a:off x="522515" y="1491343"/>
            <a:ext cx="11081656" cy="3901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Az </a:t>
            </a:r>
            <a:r>
              <a:rPr lang="hu-HU" sz="28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alumni</a:t>
            </a: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program nem csak digitális nyilvántartás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b="1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Alumni</a:t>
            </a:r>
            <a:r>
              <a:rPr lang="hu-HU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bál</a:t>
            </a: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ünnepi, reprezentatív, kapcsolatépítő esemény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b="1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Alumni</a:t>
            </a:r>
            <a:r>
              <a:rPr lang="hu-HU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családi nap</a:t>
            </a: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informális, közösségi és generációkat összekötő program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Állásbörze / Karrier nap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Alumni-only</a:t>
            </a: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közösségi csoportok az ÓE HUB-ban</a:t>
            </a:r>
          </a:p>
        </p:txBody>
      </p:sp>
    </p:spTree>
    <p:extLst>
      <p:ext uri="{BB962C8B-B14F-4D97-AF65-F5344CB8AC3E}">
        <p14:creationId xmlns:p14="http://schemas.microsoft.com/office/powerpoint/2010/main" val="5049317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D4D3B4-C5B5-5F4B-4407-1CBBC8F138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9D73772-BB0B-C5BB-FE7C-8B94BC3FC943}"/>
              </a:ext>
            </a:extLst>
          </p:cNvPr>
          <p:cNvSpPr txBox="1"/>
          <p:nvPr/>
        </p:nvSpPr>
        <p:spPr>
          <a:xfrm>
            <a:off x="2666999" y="555172"/>
            <a:ext cx="8937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Mentoring nap / </a:t>
            </a:r>
            <a:r>
              <a:rPr lang="en-US" sz="36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Karriernap</a:t>
            </a:r>
            <a:endParaRPr lang="en-US" sz="3600" dirty="0">
              <a:solidFill>
                <a:srgbClr val="FFFFFF"/>
              </a:solidFill>
              <a:latin typeface="Open Sans" pitchFamily="34" charset="0"/>
              <a:ea typeface="Open Sans" pitchFamily="34" charset="-122"/>
              <a:cs typeface="Open Sans" pitchFamily="34" charset="-12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03D6FA-2E62-71D4-7E95-4989D4E844B7}"/>
              </a:ext>
            </a:extLst>
          </p:cNvPr>
          <p:cNvSpPr txBox="1"/>
          <p:nvPr/>
        </p:nvSpPr>
        <p:spPr>
          <a:xfrm>
            <a:off x="522515" y="1491343"/>
            <a:ext cx="11081656" cy="4547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Mentoring és Karriernap az állásbörzéhez kapcsolva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Alumni</a:t>
            </a: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mentorok bevonása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Hallgatók és frissdiplomások támogatása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Személyes karrierbeszélgetések és </a:t>
            </a:r>
            <a:r>
              <a:rPr lang="hu-HU" sz="28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speed</a:t>
            </a: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mentoring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Szakmai életutak bemutatása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Céges és </a:t>
            </a:r>
            <a:r>
              <a:rPr lang="hu-HU" sz="28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alumni</a:t>
            </a: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kapcsolódások erősítése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hu-HU" sz="28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3377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696E99-595E-2CDC-D5BD-E0CB12B00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CA7F3E-6511-1683-9775-A7C7D598F626}"/>
              </a:ext>
            </a:extLst>
          </p:cNvPr>
          <p:cNvSpPr txBox="1"/>
          <p:nvPr/>
        </p:nvSpPr>
        <p:spPr>
          <a:xfrm>
            <a:off x="2666999" y="555172"/>
            <a:ext cx="8937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Alumni mentoring program a HUB-on </a:t>
            </a:r>
            <a:r>
              <a:rPr lang="en-US" sz="32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belül</a:t>
            </a:r>
            <a:endParaRPr lang="en-US" sz="3200" dirty="0">
              <a:solidFill>
                <a:srgbClr val="FFFFFF"/>
              </a:solidFill>
              <a:latin typeface="Open Sans" pitchFamily="34" charset="0"/>
              <a:ea typeface="Open Sans" pitchFamily="34" charset="-122"/>
              <a:cs typeface="Open Sans" pitchFamily="34" charset="-12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222406-3D71-DDBA-3D99-10A6BE3D0C0D}"/>
              </a:ext>
            </a:extLst>
          </p:cNvPr>
          <p:cNvSpPr txBox="1"/>
          <p:nvPr/>
        </p:nvSpPr>
        <p:spPr>
          <a:xfrm>
            <a:off x="522515" y="1491343"/>
            <a:ext cx="11081656" cy="5194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Mentor és mentorált online jelentkezése az ÓE HUB-ban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Profilok, motivációk és érdeklődési területek megadása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mentorok nyilvános mentorprofilként jelenhetnek meg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Egy mentorhoz több mentorált is jelentkezhet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mentor dönt az elfogadásról, elutasításról vagy várólistáról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Az </a:t>
            </a:r>
            <a:r>
              <a:rPr lang="hu-HU" sz="28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alumni</a:t>
            </a: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tudás szervezetten áramlik vissza a hallgatói közösségbe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hu-HU" sz="28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40531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24B320-59C3-6456-D1FF-43837A83F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03555D-8FFA-3EA1-D73E-17C366572CC6}"/>
              </a:ext>
            </a:extLst>
          </p:cNvPr>
          <p:cNvSpPr txBox="1"/>
          <p:nvPr/>
        </p:nvSpPr>
        <p:spPr>
          <a:xfrm>
            <a:off x="2666999" y="555172"/>
            <a:ext cx="89371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EduPay</a:t>
            </a:r>
            <a:r>
              <a:rPr lang="en-US" sz="28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: </a:t>
            </a:r>
            <a:r>
              <a:rPr lang="en-US" sz="28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értékesítés</a:t>
            </a:r>
            <a:r>
              <a:rPr lang="en-US" sz="28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és</a:t>
            </a:r>
            <a:r>
              <a:rPr lang="en-US" sz="28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fizetés</a:t>
            </a:r>
            <a:r>
              <a:rPr lang="en-US" sz="28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az</a:t>
            </a:r>
            <a:r>
              <a:rPr lang="en-US" sz="28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ökoszisztémában</a:t>
            </a:r>
            <a:endParaRPr lang="en-US" sz="2800" dirty="0">
              <a:solidFill>
                <a:srgbClr val="FFFFFF"/>
              </a:solidFill>
              <a:latin typeface="Open Sans" pitchFamily="34" charset="0"/>
              <a:ea typeface="Open Sans" pitchFamily="34" charset="-122"/>
              <a:cs typeface="Open Sans" pitchFamily="34" charset="-120"/>
            </a:endParaRPr>
          </a:p>
          <a:p>
            <a:endParaRPr lang="en-US" sz="3200" dirty="0">
              <a:solidFill>
                <a:srgbClr val="FFFFFF"/>
              </a:solidFill>
              <a:latin typeface="Open Sans" pitchFamily="34" charset="0"/>
              <a:ea typeface="Open Sans" pitchFamily="34" charset="-122"/>
              <a:cs typeface="Open Sans" pitchFamily="34" charset="-12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F79D3B-802E-0B8B-C234-10A3C097DF7D}"/>
              </a:ext>
            </a:extLst>
          </p:cNvPr>
          <p:cNvSpPr txBox="1"/>
          <p:nvPr/>
        </p:nvSpPr>
        <p:spPr>
          <a:xfrm>
            <a:off x="522515" y="1491343"/>
            <a:ext cx="11081656" cy="5194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Eseményjegyek és rendezvényregisztrációk kezelése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Alumni</a:t>
            </a: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bál, családi nap, karriernap és egyéb események támogatása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Szolgáltatások és értékesítések kezelése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Fizetések, visszaigazolások és adminisztráció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HUB integráció: a közösségi események tranzakcióképes folyamatokká válnak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hu-HU" sz="28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0092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381285-B5C6-7181-87DA-125DD37004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DF86BC-2703-AFE2-B6B1-8B41CD4F08F5}"/>
              </a:ext>
            </a:extLst>
          </p:cNvPr>
          <p:cNvSpPr txBox="1"/>
          <p:nvPr/>
        </p:nvSpPr>
        <p:spPr>
          <a:xfrm>
            <a:off x="2666999" y="555172"/>
            <a:ext cx="89371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Mobilitási</a:t>
            </a:r>
            <a:r>
              <a:rPr lang="en-US" sz="24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2400" b="1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portál</a:t>
            </a:r>
            <a:r>
              <a:rPr lang="en-US" sz="24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: </a:t>
            </a:r>
            <a:r>
              <a:rPr lang="en-US" sz="24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nemzetközi</a:t>
            </a:r>
            <a:r>
              <a:rPr lang="en-US" sz="24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tapasztalat</a:t>
            </a:r>
            <a:r>
              <a:rPr lang="en-US" sz="24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és</a:t>
            </a:r>
            <a:r>
              <a:rPr lang="en-US" sz="24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alumni </a:t>
            </a:r>
            <a:r>
              <a:rPr lang="en-US" sz="24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kapcsolódás</a:t>
            </a:r>
            <a:endParaRPr lang="en-US" sz="2400" dirty="0">
              <a:solidFill>
                <a:srgbClr val="FFFFFF"/>
              </a:solidFill>
              <a:latin typeface="Open Sans" pitchFamily="34" charset="0"/>
              <a:ea typeface="Open Sans" pitchFamily="34" charset="-122"/>
              <a:cs typeface="Open Sans" pitchFamily="34" charset="-120"/>
            </a:endParaRPr>
          </a:p>
          <a:p>
            <a:endParaRPr lang="en-US" sz="2800" b="1" dirty="0">
              <a:solidFill>
                <a:srgbClr val="FFFFFF"/>
              </a:solidFill>
              <a:latin typeface="Open Sans" pitchFamily="34" charset="0"/>
              <a:ea typeface="Open Sans" pitchFamily="34" charset="-122"/>
              <a:cs typeface="Open Sans" pitchFamily="34" charset="-120"/>
            </a:endParaRPr>
          </a:p>
          <a:p>
            <a:endParaRPr lang="en-US" sz="3200" dirty="0">
              <a:solidFill>
                <a:srgbClr val="FFFFFF"/>
              </a:solidFill>
              <a:latin typeface="Open Sans" pitchFamily="34" charset="0"/>
              <a:ea typeface="Open Sans" pitchFamily="34" charset="-122"/>
              <a:cs typeface="Open Sans" pitchFamily="34" charset="-12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F4AF1C-2661-2D00-A133-BF23418328E3}"/>
              </a:ext>
            </a:extLst>
          </p:cNvPr>
          <p:cNvSpPr txBox="1"/>
          <p:nvPr/>
        </p:nvSpPr>
        <p:spPr>
          <a:xfrm>
            <a:off x="522515" y="1491343"/>
            <a:ext cx="11081656" cy="5019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mobilitási portál nem kötelező életútállomás, hanem lehetőség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Pannónia, Erasmus és egyéb mobilitás jelentkezések online kezelése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Hallgatói, oktatói és </a:t>
            </a:r>
            <a:r>
              <a:rPr lang="hu-HU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staff</a:t>
            </a: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mobilitási folyamatok támogatása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Nemzetközi tapasztalatszerzés és kapcsolati háló építése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Az ÓE-re érkező külföldi hallgatók </a:t>
            </a:r>
            <a:r>
              <a:rPr lang="hu-HU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alumni</a:t>
            </a: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bevonása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Dedikált nemzetközi </a:t>
            </a:r>
            <a:r>
              <a:rPr lang="hu-HU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alumni</a:t>
            </a: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közösség lehetősége az ÓE HUB-ban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Integráció az </a:t>
            </a:r>
            <a:r>
              <a:rPr lang="hu-HU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EduPay</a:t>
            </a: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szoftverrel (</a:t>
            </a:r>
            <a:r>
              <a:rPr lang="hu-HU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self-finance</a:t>
            </a: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folyamat)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Nemzetközi kollégiumi jelentkezések kezelése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hu-HU" sz="2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67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98F6633-0597-C703-D7EB-3F8C6A2CF741}"/>
              </a:ext>
            </a:extLst>
          </p:cNvPr>
          <p:cNvSpPr txBox="1"/>
          <p:nvPr/>
        </p:nvSpPr>
        <p:spPr>
          <a:xfrm>
            <a:off x="2754086" y="587829"/>
            <a:ext cx="8937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Az alumni </a:t>
            </a:r>
            <a:r>
              <a:rPr lang="en-GB" sz="28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kapcsolat</a:t>
            </a:r>
            <a:r>
              <a:rPr lang="en-GB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nem</a:t>
            </a:r>
            <a:r>
              <a:rPr lang="en-GB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 diploma </a:t>
            </a:r>
            <a:r>
              <a:rPr lang="en-GB" sz="28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után</a:t>
            </a:r>
            <a:r>
              <a:rPr lang="en-GB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kezdődik</a:t>
            </a:r>
            <a:endParaRPr lang="en-GB" sz="28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FDDD0C-6B8A-F47E-1891-48D241EB3765}"/>
              </a:ext>
            </a:extLst>
          </p:cNvPr>
          <p:cNvSpPr txBox="1"/>
          <p:nvPr/>
        </p:nvSpPr>
        <p:spPr>
          <a:xfrm>
            <a:off x="522515" y="1491343"/>
            <a:ext cx="11081656" cy="3911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Az alumni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kapcsolatot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nem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diplomaosztó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után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kell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elkezdeni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építeni</a:t>
            </a:r>
            <a:endParaRPr lang="en-GB" sz="2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Már a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belépés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pillanatától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digitális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kapcsolatot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kell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kialakítani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hallgatóval</a:t>
            </a:r>
            <a:endParaRPr lang="en-GB" sz="2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Gólyaként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belép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közösségbe</a:t>
            </a:r>
            <a:endParaRPr lang="en-GB" sz="2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Hallgatóként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szolgáltatásokat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és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támogatást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kap</a:t>
            </a:r>
            <a:endParaRPr lang="en-GB" sz="2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Végzés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után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alumniként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státuszt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vált</a:t>
            </a:r>
            <a:endParaRPr lang="en-GB" sz="2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Később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mentorként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partnerként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vagy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támogatóként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kapcsolódhat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vissza</a:t>
            </a:r>
            <a:endParaRPr lang="en-GB" sz="2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3697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FFA695-1419-F435-C646-ECF13253F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DA5CE8F-9689-252D-E818-E5A5E203CC29}"/>
              </a:ext>
            </a:extLst>
          </p:cNvPr>
          <p:cNvSpPr txBox="1"/>
          <p:nvPr/>
        </p:nvSpPr>
        <p:spPr>
          <a:xfrm>
            <a:off x="2666999" y="555172"/>
            <a:ext cx="89371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Mobilitási</a:t>
            </a:r>
            <a:r>
              <a:rPr lang="en-US" sz="24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2400" b="1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portál</a:t>
            </a:r>
            <a:r>
              <a:rPr lang="en-US" sz="24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: </a:t>
            </a:r>
            <a:r>
              <a:rPr lang="en-US" sz="24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nemzetközi</a:t>
            </a:r>
            <a:r>
              <a:rPr lang="en-US" sz="24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tapasztalat</a:t>
            </a:r>
            <a:r>
              <a:rPr lang="en-US" sz="24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és</a:t>
            </a:r>
            <a:r>
              <a:rPr lang="en-US" sz="24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alumni </a:t>
            </a:r>
            <a:r>
              <a:rPr lang="en-US" sz="24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kapcsolódás</a:t>
            </a:r>
            <a:endParaRPr lang="en-US" sz="2400" dirty="0">
              <a:solidFill>
                <a:srgbClr val="FFFFFF"/>
              </a:solidFill>
              <a:latin typeface="Open Sans" pitchFamily="34" charset="0"/>
              <a:ea typeface="Open Sans" pitchFamily="34" charset="-122"/>
              <a:cs typeface="Open Sans" pitchFamily="34" charset="-120"/>
            </a:endParaRPr>
          </a:p>
          <a:p>
            <a:endParaRPr lang="en-US" sz="2800" b="1" dirty="0">
              <a:solidFill>
                <a:srgbClr val="FFFFFF"/>
              </a:solidFill>
              <a:latin typeface="Open Sans" pitchFamily="34" charset="0"/>
              <a:ea typeface="Open Sans" pitchFamily="34" charset="-122"/>
              <a:cs typeface="Open Sans" pitchFamily="34" charset="-120"/>
            </a:endParaRPr>
          </a:p>
          <a:p>
            <a:endParaRPr lang="en-US" sz="3200" dirty="0">
              <a:solidFill>
                <a:srgbClr val="FFFFFF"/>
              </a:solidFill>
              <a:latin typeface="Open Sans" pitchFamily="34" charset="0"/>
              <a:ea typeface="Open Sans" pitchFamily="34" charset="-122"/>
              <a:cs typeface="Open Sans" pitchFamily="34" charset="-12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31DF2C-E9EF-6166-D95E-F728CC8F00FB}"/>
              </a:ext>
            </a:extLst>
          </p:cNvPr>
          <p:cNvSpPr txBox="1"/>
          <p:nvPr/>
        </p:nvSpPr>
        <p:spPr>
          <a:xfrm>
            <a:off x="522515" y="1491343"/>
            <a:ext cx="11081656" cy="5019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mobilitási portál nem kötelező életútállomás, hanem lehetőség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Pannónia, Erasmus és egyéb mobilitás jelentkezések online kezelése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Hallgatói, oktatói és </a:t>
            </a:r>
            <a:r>
              <a:rPr lang="hu-HU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staff</a:t>
            </a: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mobilitási folyamatok támogatása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Nemzetközi tapasztalatszerzés és kapcsolati háló építése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Az ÓE-re érkező külföldi hallgatók </a:t>
            </a:r>
            <a:r>
              <a:rPr lang="hu-HU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alumni</a:t>
            </a: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bevonása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Dedikált nemzetközi </a:t>
            </a:r>
            <a:r>
              <a:rPr lang="hu-HU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alumni</a:t>
            </a: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közösség lehetősége az ÓE HUB-ban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Integráció az </a:t>
            </a:r>
            <a:r>
              <a:rPr lang="hu-HU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EduPay</a:t>
            </a: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szoftverrel (</a:t>
            </a:r>
            <a:r>
              <a:rPr lang="hu-HU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self-finance</a:t>
            </a: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folyamat)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Nemzetközi kollégiumi jelentkezések kezelése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hu-HU" sz="2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0565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4CA7F9-AC14-056E-8DAD-C9754AD1D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27655-2975-C003-D2A8-9D5DA6083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943" y="3009435"/>
            <a:ext cx="10515600" cy="556101"/>
          </a:xfrm>
        </p:spPr>
        <p:txBody>
          <a:bodyPr>
            <a:noAutofit/>
          </a:bodyPr>
          <a:lstStyle/>
          <a:p>
            <a:r>
              <a:rPr lang="en-US" dirty="0" err="1"/>
              <a:t>Köszönöm</a:t>
            </a:r>
            <a:r>
              <a:rPr lang="en-US" dirty="0"/>
              <a:t> a </a:t>
            </a:r>
            <a:r>
              <a:rPr lang="en-US" dirty="0" err="1"/>
              <a:t>figyelmet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704150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F3FE97-4350-65D6-F0DB-92D2BD88CB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7A5B86A-8F55-1C51-059C-B1B50FAC349F}"/>
              </a:ext>
            </a:extLst>
          </p:cNvPr>
          <p:cNvSpPr txBox="1"/>
          <p:nvPr/>
        </p:nvSpPr>
        <p:spPr>
          <a:xfrm>
            <a:off x="2754086" y="587829"/>
            <a:ext cx="8937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Az </a:t>
            </a:r>
            <a:r>
              <a:rPr lang="en-GB" sz="36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egyetemi</a:t>
            </a:r>
            <a:r>
              <a:rPr lang="en-GB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36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életút</a:t>
            </a:r>
            <a:r>
              <a:rPr lang="en-GB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36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digitális</a:t>
            </a:r>
            <a:r>
              <a:rPr lang="en-GB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36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modellje</a:t>
            </a:r>
            <a:endParaRPr lang="en-GB" sz="36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996077-CA4C-CC4C-FFB2-413B933E966C}"/>
              </a:ext>
            </a:extLst>
          </p:cNvPr>
          <p:cNvSpPr txBox="1"/>
          <p:nvPr/>
        </p:nvSpPr>
        <p:spPr>
          <a:xfrm>
            <a:off x="522515" y="1491343"/>
            <a:ext cx="110816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Kiegészítő</a:t>
            </a:r>
            <a:r>
              <a:rPr lang="en-US" sz="20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lehetőségek</a:t>
            </a:r>
            <a:r>
              <a:rPr lang="en-US" sz="20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az</a:t>
            </a:r>
            <a:r>
              <a:rPr lang="en-US" sz="20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életút</a:t>
            </a:r>
            <a:r>
              <a:rPr lang="en-US" sz="20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során</a:t>
            </a:r>
            <a:r>
              <a:rPr lang="en-US" sz="20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: </a:t>
            </a:r>
          </a:p>
          <a:p>
            <a:r>
              <a:rPr lang="en-US" sz="20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nemzetközi</a:t>
            </a:r>
            <a:r>
              <a:rPr lang="en-US" sz="20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20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mobilitás</a:t>
            </a:r>
            <a:r>
              <a:rPr lang="en-US" sz="20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, </a:t>
            </a:r>
            <a:r>
              <a:rPr lang="en-US" sz="20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szakmai</a:t>
            </a:r>
            <a:r>
              <a:rPr lang="en-US" sz="20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20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események</a:t>
            </a:r>
            <a:r>
              <a:rPr lang="en-US" sz="20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, </a:t>
            </a:r>
            <a:r>
              <a:rPr lang="en-US" sz="20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karrierprogramok</a:t>
            </a:r>
            <a:r>
              <a:rPr lang="en-US" sz="20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, mentoring </a:t>
            </a:r>
            <a:r>
              <a:rPr lang="en-US" sz="20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és</a:t>
            </a:r>
            <a:r>
              <a:rPr lang="en-US" sz="20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alumni </a:t>
            </a:r>
            <a:r>
              <a:rPr lang="en-US" sz="2000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közösségek</a:t>
            </a:r>
            <a:r>
              <a:rPr lang="en-US" sz="20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.</a:t>
            </a:r>
            <a:endParaRPr lang="en-US" sz="20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73333FCF-E191-1947-83C6-309D2BC45A85}"/>
              </a:ext>
            </a:extLst>
          </p:cNvPr>
          <p:cNvSpPr/>
          <p:nvPr/>
        </p:nvSpPr>
        <p:spPr>
          <a:xfrm>
            <a:off x="609600" y="3144883"/>
            <a:ext cx="384048" cy="384048"/>
          </a:xfrm>
          <a:prstGeom prst="ellipse">
            <a:avLst/>
          </a:prstGeom>
          <a:solidFill>
            <a:srgbClr val="4DBAC6"/>
          </a:solidFill>
          <a:ln w="12700">
            <a:solidFill>
              <a:srgbClr val="FFFFFF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HU"/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C9D76CB8-B413-231D-95BA-8EEDE4B354A5}"/>
              </a:ext>
            </a:extLst>
          </p:cNvPr>
          <p:cNvSpPr/>
          <p:nvPr/>
        </p:nvSpPr>
        <p:spPr>
          <a:xfrm>
            <a:off x="335280" y="3739243"/>
            <a:ext cx="1051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25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Gólya</a:t>
            </a:r>
            <a:endParaRPr lang="en-US" sz="1250" dirty="0"/>
          </a:p>
        </p:txBody>
      </p:sp>
      <p:sp>
        <p:nvSpPr>
          <p:cNvPr id="7" name="Shape 4">
            <a:extLst>
              <a:ext uri="{FF2B5EF4-FFF2-40B4-BE49-F238E27FC236}">
                <a16:creationId xmlns:a16="http://schemas.microsoft.com/office/drawing/2014/main" id="{52F00563-0272-7B3A-9D67-4B14260E6604}"/>
              </a:ext>
            </a:extLst>
          </p:cNvPr>
          <p:cNvSpPr/>
          <p:nvPr/>
        </p:nvSpPr>
        <p:spPr>
          <a:xfrm>
            <a:off x="993648" y="3336907"/>
            <a:ext cx="1417320" cy="0"/>
          </a:xfrm>
          <a:prstGeom prst="line">
            <a:avLst/>
          </a:prstGeom>
          <a:noFill/>
          <a:ln w="19050">
            <a:solidFill>
              <a:srgbClr val="FFFFFF">
                <a:alpha val="65000"/>
              </a:srgbClr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en-HU"/>
          </a:p>
        </p:txBody>
      </p:sp>
      <p:sp>
        <p:nvSpPr>
          <p:cNvPr id="8" name="Shape 5">
            <a:extLst>
              <a:ext uri="{FF2B5EF4-FFF2-40B4-BE49-F238E27FC236}">
                <a16:creationId xmlns:a16="http://schemas.microsoft.com/office/drawing/2014/main" id="{8C9E6E99-7A89-DE89-EA2D-0204D8338B91}"/>
              </a:ext>
            </a:extLst>
          </p:cNvPr>
          <p:cNvSpPr/>
          <p:nvPr/>
        </p:nvSpPr>
        <p:spPr>
          <a:xfrm>
            <a:off x="2438400" y="3144883"/>
            <a:ext cx="384048" cy="384048"/>
          </a:xfrm>
          <a:prstGeom prst="ellipse">
            <a:avLst/>
          </a:prstGeom>
          <a:solidFill>
            <a:srgbClr val="4DBAC6"/>
          </a:solidFill>
          <a:ln w="12700">
            <a:solidFill>
              <a:srgbClr val="FFFFFF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HU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AC4ED8A4-194E-DE12-FBDC-F059908F9443}"/>
              </a:ext>
            </a:extLst>
          </p:cNvPr>
          <p:cNvSpPr/>
          <p:nvPr/>
        </p:nvSpPr>
        <p:spPr>
          <a:xfrm>
            <a:off x="2164080" y="3739243"/>
            <a:ext cx="1051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25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Hallgató</a:t>
            </a:r>
            <a:endParaRPr lang="en-US" sz="1250" dirty="0"/>
          </a:p>
        </p:txBody>
      </p:sp>
      <p:sp>
        <p:nvSpPr>
          <p:cNvPr id="10" name="Shape 7">
            <a:extLst>
              <a:ext uri="{FF2B5EF4-FFF2-40B4-BE49-F238E27FC236}">
                <a16:creationId xmlns:a16="http://schemas.microsoft.com/office/drawing/2014/main" id="{5857C166-A17D-181A-F4A7-182387895E53}"/>
              </a:ext>
            </a:extLst>
          </p:cNvPr>
          <p:cNvSpPr/>
          <p:nvPr/>
        </p:nvSpPr>
        <p:spPr>
          <a:xfrm>
            <a:off x="2822448" y="3336907"/>
            <a:ext cx="1417320" cy="0"/>
          </a:xfrm>
          <a:prstGeom prst="line">
            <a:avLst/>
          </a:prstGeom>
          <a:noFill/>
          <a:ln w="19050">
            <a:solidFill>
              <a:srgbClr val="FFFFFF">
                <a:alpha val="65000"/>
              </a:srgbClr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en-HU"/>
          </a:p>
        </p:txBody>
      </p:sp>
      <p:sp>
        <p:nvSpPr>
          <p:cNvPr id="11" name="Shape 8">
            <a:extLst>
              <a:ext uri="{FF2B5EF4-FFF2-40B4-BE49-F238E27FC236}">
                <a16:creationId xmlns:a16="http://schemas.microsoft.com/office/drawing/2014/main" id="{29F471ED-65AB-309E-04CD-2695EB867F15}"/>
              </a:ext>
            </a:extLst>
          </p:cNvPr>
          <p:cNvSpPr/>
          <p:nvPr/>
        </p:nvSpPr>
        <p:spPr>
          <a:xfrm>
            <a:off x="4267200" y="3144883"/>
            <a:ext cx="384048" cy="384048"/>
          </a:xfrm>
          <a:prstGeom prst="ellipse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HU"/>
          </a:p>
        </p:txBody>
      </p:sp>
      <p:sp>
        <p:nvSpPr>
          <p:cNvPr id="12" name="Text 9">
            <a:extLst>
              <a:ext uri="{FF2B5EF4-FFF2-40B4-BE49-F238E27FC236}">
                <a16:creationId xmlns:a16="http://schemas.microsoft.com/office/drawing/2014/main" id="{16997389-4D8C-27C8-BE5B-79BDEA6B1EA1}"/>
              </a:ext>
            </a:extLst>
          </p:cNvPr>
          <p:cNvSpPr/>
          <p:nvPr/>
        </p:nvSpPr>
        <p:spPr>
          <a:xfrm>
            <a:off x="3992880" y="3739243"/>
            <a:ext cx="1051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25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Végzős</a:t>
            </a:r>
            <a:endParaRPr lang="en-US" sz="1250" dirty="0"/>
          </a:p>
        </p:txBody>
      </p:sp>
      <p:sp>
        <p:nvSpPr>
          <p:cNvPr id="13" name="Shape 10">
            <a:extLst>
              <a:ext uri="{FF2B5EF4-FFF2-40B4-BE49-F238E27FC236}">
                <a16:creationId xmlns:a16="http://schemas.microsoft.com/office/drawing/2014/main" id="{6199AF51-BD2F-6B22-50DC-9B82AA5C601D}"/>
              </a:ext>
            </a:extLst>
          </p:cNvPr>
          <p:cNvSpPr/>
          <p:nvPr/>
        </p:nvSpPr>
        <p:spPr>
          <a:xfrm>
            <a:off x="4651248" y="3336907"/>
            <a:ext cx="1417320" cy="0"/>
          </a:xfrm>
          <a:prstGeom prst="line">
            <a:avLst/>
          </a:prstGeom>
          <a:noFill/>
          <a:ln w="19050">
            <a:solidFill>
              <a:srgbClr val="FFFFFF">
                <a:alpha val="65000"/>
              </a:srgbClr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en-HU"/>
          </a:p>
        </p:txBody>
      </p:sp>
      <p:sp>
        <p:nvSpPr>
          <p:cNvPr id="14" name="Shape 11">
            <a:extLst>
              <a:ext uri="{FF2B5EF4-FFF2-40B4-BE49-F238E27FC236}">
                <a16:creationId xmlns:a16="http://schemas.microsoft.com/office/drawing/2014/main" id="{E2B9294B-0A93-0D05-DF2E-566DF2618CDE}"/>
              </a:ext>
            </a:extLst>
          </p:cNvPr>
          <p:cNvSpPr/>
          <p:nvPr/>
        </p:nvSpPr>
        <p:spPr>
          <a:xfrm>
            <a:off x="6096000" y="3144883"/>
            <a:ext cx="384048" cy="384048"/>
          </a:xfrm>
          <a:prstGeom prst="ellipse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HU"/>
          </a:p>
        </p:txBody>
      </p:sp>
      <p:sp>
        <p:nvSpPr>
          <p:cNvPr id="15" name="Text 12">
            <a:extLst>
              <a:ext uri="{FF2B5EF4-FFF2-40B4-BE49-F238E27FC236}">
                <a16:creationId xmlns:a16="http://schemas.microsoft.com/office/drawing/2014/main" id="{61744689-B855-8153-687E-A27B2AE473B1}"/>
              </a:ext>
            </a:extLst>
          </p:cNvPr>
          <p:cNvSpPr/>
          <p:nvPr/>
        </p:nvSpPr>
        <p:spPr>
          <a:xfrm>
            <a:off x="5821680" y="3739243"/>
            <a:ext cx="1051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25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Alumni</a:t>
            </a:r>
            <a:endParaRPr lang="en-US" sz="1250" dirty="0"/>
          </a:p>
        </p:txBody>
      </p:sp>
      <p:sp>
        <p:nvSpPr>
          <p:cNvPr id="16" name="Shape 13">
            <a:extLst>
              <a:ext uri="{FF2B5EF4-FFF2-40B4-BE49-F238E27FC236}">
                <a16:creationId xmlns:a16="http://schemas.microsoft.com/office/drawing/2014/main" id="{10CA1631-C6A0-3F4D-A8C3-22ADD6EE6827}"/>
              </a:ext>
            </a:extLst>
          </p:cNvPr>
          <p:cNvSpPr/>
          <p:nvPr/>
        </p:nvSpPr>
        <p:spPr>
          <a:xfrm>
            <a:off x="6480048" y="3336907"/>
            <a:ext cx="1417320" cy="0"/>
          </a:xfrm>
          <a:prstGeom prst="line">
            <a:avLst/>
          </a:prstGeom>
          <a:noFill/>
          <a:ln w="19050">
            <a:solidFill>
              <a:srgbClr val="FFFFFF">
                <a:alpha val="65000"/>
              </a:srgbClr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en-HU"/>
          </a:p>
        </p:txBody>
      </p:sp>
      <p:sp>
        <p:nvSpPr>
          <p:cNvPr id="17" name="Shape 14">
            <a:extLst>
              <a:ext uri="{FF2B5EF4-FFF2-40B4-BE49-F238E27FC236}">
                <a16:creationId xmlns:a16="http://schemas.microsoft.com/office/drawing/2014/main" id="{B98B0A06-0864-A686-CE2A-E208F08F57BD}"/>
              </a:ext>
            </a:extLst>
          </p:cNvPr>
          <p:cNvSpPr/>
          <p:nvPr/>
        </p:nvSpPr>
        <p:spPr>
          <a:xfrm>
            <a:off x="7924800" y="3144883"/>
            <a:ext cx="384048" cy="384048"/>
          </a:xfrm>
          <a:prstGeom prst="ellipse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HU"/>
          </a:p>
        </p:txBody>
      </p:sp>
      <p:sp>
        <p:nvSpPr>
          <p:cNvPr id="18" name="Text 15">
            <a:extLst>
              <a:ext uri="{FF2B5EF4-FFF2-40B4-BE49-F238E27FC236}">
                <a16:creationId xmlns:a16="http://schemas.microsoft.com/office/drawing/2014/main" id="{81E819FC-8DD8-5736-AFF0-A4F9F16A411F}"/>
              </a:ext>
            </a:extLst>
          </p:cNvPr>
          <p:cNvSpPr/>
          <p:nvPr/>
        </p:nvSpPr>
        <p:spPr>
          <a:xfrm>
            <a:off x="7650480" y="3739243"/>
            <a:ext cx="1051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25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Mentor</a:t>
            </a:r>
            <a:endParaRPr lang="en-US" sz="1250" dirty="0"/>
          </a:p>
        </p:txBody>
      </p:sp>
      <p:sp>
        <p:nvSpPr>
          <p:cNvPr id="19" name="Shape 16">
            <a:extLst>
              <a:ext uri="{FF2B5EF4-FFF2-40B4-BE49-F238E27FC236}">
                <a16:creationId xmlns:a16="http://schemas.microsoft.com/office/drawing/2014/main" id="{2204285F-4ACA-6FAF-AF6E-3624A17D9FD4}"/>
              </a:ext>
            </a:extLst>
          </p:cNvPr>
          <p:cNvSpPr/>
          <p:nvPr/>
        </p:nvSpPr>
        <p:spPr>
          <a:xfrm>
            <a:off x="8308848" y="3336907"/>
            <a:ext cx="1417320" cy="0"/>
          </a:xfrm>
          <a:prstGeom prst="line">
            <a:avLst/>
          </a:prstGeom>
          <a:noFill/>
          <a:ln w="19050">
            <a:solidFill>
              <a:srgbClr val="FFFFFF">
                <a:alpha val="65000"/>
              </a:srgbClr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en-HU"/>
          </a:p>
        </p:txBody>
      </p:sp>
      <p:sp>
        <p:nvSpPr>
          <p:cNvPr id="20" name="Shape 17">
            <a:extLst>
              <a:ext uri="{FF2B5EF4-FFF2-40B4-BE49-F238E27FC236}">
                <a16:creationId xmlns:a16="http://schemas.microsoft.com/office/drawing/2014/main" id="{A81DC7F6-0F34-8C95-BFD7-7F00480C8F38}"/>
              </a:ext>
            </a:extLst>
          </p:cNvPr>
          <p:cNvSpPr/>
          <p:nvPr/>
        </p:nvSpPr>
        <p:spPr>
          <a:xfrm>
            <a:off x="9753600" y="3144883"/>
            <a:ext cx="384048" cy="384048"/>
          </a:xfrm>
          <a:prstGeom prst="ellipse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HU"/>
          </a:p>
        </p:txBody>
      </p:sp>
      <p:sp>
        <p:nvSpPr>
          <p:cNvPr id="21" name="Text 18">
            <a:extLst>
              <a:ext uri="{FF2B5EF4-FFF2-40B4-BE49-F238E27FC236}">
                <a16:creationId xmlns:a16="http://schemas.microsoft.com/office/drawing/2014/main" id="{98CC82DC-A511-4514-E603-1FDF8BE4CA57}"/>
              </a:ext>
            </a:extLst>
          </p:cNvPr>
          <p:cNvSpPr/>
          <p:nvPr/>
        </p:nvSpPr>
        <p:spPr>
          <a:xfrm>
            <a:off x="9479280" y="3739243"/>
            <a:ext cx="1051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25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Partner</a:t>
            </a:r>
            <a:endParaRPr lang="en-US" sz="125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EB2A293-B6C9-7528-35FC-B94CAF7B2DBC}"/>
              </a:ext>
            </a:extLst>
          </p:cNvPr>
          <p:cNvSpPr txBox="1"/>
          <p:nvPr/>
        </p:nvSpPr>
        <p:spPr>
          <a:xfrm>
            <a:off x="-228600" y="4907472"/>
            <a:ext cx="118327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 </a:t>
            </a:r>
            <a:r>
              <a:rPr lang="en-US" sz="1800" b="1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cél</a:t>
            </a:r>
            <a:r>
              <a:rPr lang="en-US" sz="18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: </a:t>
            </a:r>
            <a:r>
              <a:rPr lang="en-US" sz="1800" b="1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az</a:t>
            </a:r>
            <a:r>
              <a:rPr lang="en-US" sz="18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egyetemi</a:t>
            </a:r>
            <a:r>
              <a:rPr lang="en-US" sz="18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közösséghez</a:t>
            </a:r>
            <a:r>
              <a:rPr lang="en-US" sz="18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való</a:t>
            </a:r>
            <a:r>
              <a:rPr lang="en-US" sz="18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kapcsolódás</a:t>
            </a:r>
            <a:r>
              <a:rPr lang="en-US" sz="18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a </a:t>
            </a:r>
            <a:r>
              <a:rPr lang="en-US" sz="1800" b="1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teljes</a:t>
            </a:r>
            <a:r>
              <a:rPr lang="en-US" sz="18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életúton</a:t>
            </a:r>
            <a:r>
              <a:rPr lang="en-US" sz="18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keresztül</a:t>
            </a:r>
            <a:r>
              <a:rPr lang="en-US" sz="18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megmaradjon</a:t>
            </a:r>
            <a:r>
              <a:rPr lang="en-US" sz="18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62288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71062D-5771-EF72-F688-EED31B7FE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40AF85F-EF7F-9DD6-0F43-30307377EDF1}"/>
              </a:ext>
            </a:extLst>
          </p:cNvPr>
          <p:cNvSpPr txBox="1"/>
          <p:nvPr/>
        </p:nvSpPr>
        <p:spPr>
          <a:xfrm>
            <a:off x="2754086" y="587829"/>
            <a:ext cx="8937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Miért</a:t>
            </a:r>
            <a:r>
              <a:rPr lang="en-GB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36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kell</a:t>
            </a:r>
            <a:r>
              <a:rPr lang="en-GB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36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életútalapú</a:t>
            </a:r>
            <a:r>
              <a:rPr lang="en-GB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36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megközelítés</a:t>
            </a:r>
            <a:r>
              <a:rPr lang="en-GB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29B14B-5BE2-4683-C883-867590428E79}"/>
              </a:ext>
            </a:extLst>
          </p:cNvPr>
          <p:cNvSpPr txBox="1"/>
          <p:nvPr/>
        </p:nvSpPr>
        <p:spPr>
          <a:xfrm>
            <a:off x="522515" y="1491343"/>
            <a:ext cx="11081656" cy="3255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Széttagolt digitális rendszerek és felhasználói utak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Nehéz </a:t>
            </a:r>
            <a:r>
              <a:rPr lang="hu-HU" sz="28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alumni</a:t>
            </a: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hu-HU" sz="28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utánkövetés</a:t>
            </a: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és aktiválás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Hallgatói kompetenciák és karrierutak nehezen láthatók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diploma után könnyen megszakad az egyetemi kapcsolat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Megoldás: integrált, életútalapú digitális ökoszisztéma</a:t>
            </a:r>
          </a:p>
        </p:txBody>
      </p:sp>
    </p:spTree>
    <p:extLst>
      <p:ext uri="{BB962C8B-B14F-4D97-AF65-F5344CB8AC3E}">
        <p14:creationId xmlns:p14="http://schemas.microsoft.com/office/powerpoint/2010/main" val="553304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F8F4B-145B-55C0-C717-784B2A2301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0002D11-4B3A-5144-F8D1-DDEF4A5FE214}"/>
              </a:ext>
            </a:extLst>
          </p:cNvPr>
          <p:cNvSpPr txBox="1"/>
          <p:nvPr/>
        </p:nvSpPr>
        <p:spPr>
          <a:xfrm>
            <a:off x="2754086" y="587829"/>
            <a:ext cx="8937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ÓE HUB: </a:t>
            </a:r>
            <a:r>
              <a:rPr lang="en-GB" sz="32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központi</a:t>
            </a:r>
            <a:r>
              <a:rPr lang="en-GB" sz="3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digitális</a:t>
            </a:r>
            <a:r>
              <a:rPr lang="en-GB" sz="3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kapcsolódási</a:t>
            </a:r>
            <a:r>
              <a:rPr lang="en-GB" sz="3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pont</a:t>
            </a:r>
            <a:endParaRPr lang="en-GB" sz="32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9785EC-C54A-B33A-360C-38D29E313F94}"/>
              </a:ext>
            </a:extLst>
          </p:cNvPr>
          <p:cNvSpPr txBox="1"/>
          <p:nvPr/>
        </p:nvSpPr>
        <p:spPr>
          <a:xfrm>
            <a:off x="522515" y="1491343"/>
            <a:ext cx="11081656" cy="3901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 Közösségi, karrier- és </a:t>
            </a:r>
            <a:r>
              <a:rPr lang="hu-HU" sz="28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alumni</a:t>
            </a: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portál egy rendszerben</a:t>
            </a:r>
          </a:p>
          <a:p>
            <a:pPr>
              <a:lnSpc>
                <a:spcPct val="150000"/>
              </a:lnSpc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 Hallgatói, partneri és mentor profilok</a:t>
            </a:r>
          </a:p>
          <a:p>
            <a:pPr>
              <a:lnSpc>
                <a:spcPct val="150000"/>
              </a:lnSpc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 Közösségek, események azonnali üzenetküldés</a:t>
            </a:r>
          </a:p>
          <a:p>
            <a:pPr>
              <a:lnSpc>
                <a:spcPct val="150000"/>
              </a:lnSpc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 Karrierlehetőségek és mentoring program</a:t>
            </a:r>
          </a:p>
          <a:p>
            <a:pPr>
              <a:lnSpc>
                <a:spcPct val="150000"/>
              </a:lnSpc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 HUB kártya és kedvezmények (hallgatói/dolgozói </a:t>
            </a:r>
            <a:r>
              <a:rPr lang="hu-HU" sz="28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alumni</a:t>
            </a: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 </a:t>
            </a:r>
            <a:r>
              <a:rPr lang="hu-HU" sz="28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EduPay</a:t>
            </a: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integráció és szolgáltatási kapcsolódások</a:t>
            </a:r>
          </a:p>
        </p:txBody>
      </p:sp>
    </p:spTree>
    <p:extLst>
      <p:ext uri="{BB962C8B-B14F-4D97-AF65-F5344CB8AC3E}">
        <p14:creationId xmlns:p14="http://schemas.microsoft.com/office/powerpoint/2010/main" val="3352891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A53F5-B8E2-D644-4C86-755051F2E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C908081-3BCF-8451-F10C-B9E45EAA5911}"/>
              </a:ext>
            </a:extLst>
          </p:cNvPr>
          <p:cNvSpPr txBox="1"/>
          <p:nvPr/>
        </p:nvSpPr>
        <p:spPr>
          <a:xfrm>
            <a:off x="2666999" y="522515"/>
            <a:ext cx="8937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Közösségek</a:t>
            </a:r>
            <a:r>
              <a:rPr lang="en-GB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36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az</a:t>
            </a:r>
            <a:r>
              <a:rPr lang="en-GB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ÓE HUB-ban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381B63-3B05-69BD-B188-E15B055D8E0A}"/>
              </a:ext>
            </a:extLst>
          </p:cNvPr>
          <p:cNvSpPr txBox="1"/>
          <p:nvPr/>
        </p:nvSpPr>
        <p:spPr>
          <a:xfrm>
            <a:off x="522515" y="1491343"/>
            <a:ext cx="11081656" cy="3911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Nyitott, </a:t>
            </a:r>
            <a:r>
              <a:rPr lang="hu-HU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jóváhagyásos</a:t>
            </a: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vagy zárt (meghívásos) közösségek hozhatóak létre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Lehetőség van olyan közösségeket kialakítani, ahova csak regisztrált </a:t>
            </a:r>
            <a:r>
              <a:rPr lang="hu-HU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alumni</a:t>
            </a: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tagok léphetnek be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Működésében hasonlít a Facebook csoportokhoz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Akár </a:t>
            </a:r>
            <a:r>
              <a:rPr lang="hu-HU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összegyetemi</a:t>
            </a: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kari vagy egyéb </a:t>
            </a:r>
            <a:r>
              <a:rPr lang="hu-HU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alumni</a:t>
            </a: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csoportok is kialakíthatóak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Bizonyos álláshirdetések csak célzottan közösségeknek elérhetőek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Kérdések megszavaztatása a közösségeken belül</a:t>
            </a:r>
          </a:p>
        </p:txBody>
      </p:sp>
    </p:spTree>
    <p:extLst>
      <p:ext uri="{BB962C8B-B14F-4D97-AF65-F5344CB8AC3E}">
        <p14:creationId xmlns:p14="http://schemas.microsoft.com/office/powerpoint/2010/main" val="669602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8CEDE5-AFA7-2A5B-E7C0-8170C0C1E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7582C11-BBBC-9C31-8B39-2493A26A08AB}"/>
              </a:ext>
            </a:extLst>
          </p:cNvPr>
          <p:cNvSpPr txBox="1"/>
          <p:nvPr/>
        </p:nvSpPr>
        <p:spPr>
          <a:xfrm>
            <a:off x="2666999" y="413658"/>
            <a:ext cx="8937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Gólyák</a:t>
            </a:r>
            <a:r>
              <a:rPr lang="en-GB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36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bevonása</a:t>
            </a:r>
            <a:r>
              <a:rPr lang="en-GB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36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az</a:t>
            </a:r>
            <a:r>
              <a:rPr lang="en-GB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36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</a:t>
            </a:r>
            <a:r>
              <a:rPr lang="en-GB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36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pillanattól</a:t>
            </a:r>
            <a:endParaRPr lang="en-GB" sz="36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707A85-0ACA-1EB4-BD46-BB42A2CA1941}"/>
              </a:ext>
            </a:extLst>
          </p:cNvPr>
          <p:cNvSpPr txBox="1"/>
          <p:nvPr/>
        </p:nvSpPr>
        <p:spPr>
          <a:xfrm>
            <a:off x="522515" y="1491343"/>
            <a:ext cx="11081656" cy="4669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Belépés az ÓE HUB-</a:t>
            </a:r>
            <a:r>
              <a:rPr lang="hu-HU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</a:t>
            </a: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már a hallgatói út elején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Kari és egyetemi közösségek elérése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Gólya programok, események és közösségi aktivitások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Kedvezmények és HUB kártya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karrier- és tanulmányi profil kialakítása</a:t>
            </a:r>
          </a:p>
          <a:p>
            <a:pPr>
              <a:lnSpc>
                <a:spcPct val="150000"/>
              </a:lnSpc>
            </a:pPr>
            <a:endParaRPr lang="hu-HU" sz="16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r>
              <a:rPr lang="hu-HU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Cél: ne utólag építsünk </a:t>
            </a:r>
            <a:r>
              <a:rPr lang="hu-HU" sz="1600" b="1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alumni</a:t>
            </a:r>
            <a:r>
              <a:rPr lang="hu-HU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kapcsolatot, hanem folyamatosan tartsuk fenn</a:t>
            </a:r>
          </a:p>
          <a:p>
            <a:pPr>
              <a:lnSpc>
                <a:spcPct val="150000"/>
              </a:lnSpc>
            </a:pPr>
            <a:endParaRPr lang="hu-HU" sz="16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endParaRPr lang="hu-HU" sz="16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endParaRPr lang="hu-HU" sz="16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940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9BFD84-C1FD-B2BC-E976-247F11F91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0A32C22-CE4D-A2B9-9A3C-7841540ECB21}"/>
              </a:ext>
            </a:extLst>
          </p:cNvPr>
          <p:cNvSpPr txBox="1"/>
          <p:nvPr/>
        </p:nvSpPr>
        <p:spPr>
          <a:xfrm>
            <a:off x="2666999" y="413658"/>
            <a:ext cx="8937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</a:t>
            </a:r>
            <a:r>
              <a:rPr lang="en-GB" sz="36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hallgatói</a:t>
            </a:r>
            <a:r>
              <a:rPr lang="en-GB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36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profil</a:t>
            </a:r>
            <a:r>
              <a:rPr lang="en-GB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mint </a:t>
            </a:r>
            <a:r>
              <a:rPr lang="en-GB" sz="36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életút-adatmodell</a:t>
            </a:r>
            <a:endParaRPr lang="en-GB" sz="36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A4DF0E-76E0-ACCF-7452-241C6403A533}"/>
              </a:ext>
            </a:extLst>
          </p:cNvPr>
          <p:cNvSpPr txBox="1"/>
          <p:nvPr/>
        </p:nvSpPr>
        <p:spPr>
          <a:xfrm>
            <a:off x="522515" y="1491343"/>
            <a:ext cx="11081656" cy="5019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HUB profil nem csak regisztrációs adatlap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Tanulmányi előrehaladás és érdeklődési területek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Kompetenciák, készségek és karrierpreferenciák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Szakmai tapasztalat és mentoring történet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Eseményrészvételek és közösségi tagságok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Alumni</a:t>
            </a: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státusz és későbbi kapcsolódások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Nemzetközi tapasztalat, ha a hallgató mobilitási programban vett részt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AI-</a:t>
            </a:r>
            <a:r>
              <a:rPr lang="hu-HU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ready</a:t>
            </a: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hu-HU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adatsturktúra</a:t>
            </a: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(lokális </a:t>
            </a:r>
            <a:r>
              <a:rPr lang="hu-HU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GenAI</a:t>
            </a: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platform)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hu-HU" sz="2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489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91D2D8-BF63-B6DB-4729-797F202D8B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12FAD3-F77B-7758-C00B-0FBD7896BD89}"/>
              </a:ext>
            </a:extLst>
          </p:cNvPr>
          <p:cNvSpPr txBox="1"/>
          <p:nvPr/>
        </p:nvSpPr>
        <p:spPr>
          <a:xfrm>
            <a:off x="2666999" y="620487"/>
            <a:ext cx="8937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AI-alapú karriertanácsadás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86614C-28EF-1C5D-869D-34B2798409EE}"/>
              </a:ext>
            </a:extLst>
          </p:cNvPr>
          <p:cNvSpPr txBox="1"/>
          <p:nvPr/>
        </p:nvSpPr>
        <p:spPr>
          <a:xfrm>
            <a:off x="522515" y="1491343"/>
            <a:ext cx="11081656" cy="4547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Tervezett az AI-alapú karriertámogatás az ÓE HUB-ban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Karrierirányok és iparágak ajánlása a hallgatói profil alapján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Hiányzó készségek azonosítása célpozíciókhoz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Releváns események, képzések és mentorok ajánlása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Személyre szabott fejlődési utak támogatása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Fontos: az AI javasol, a döntés a hallgatónál marad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hu-HU" sz="28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769989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NNG">
      <a:dk1>
        <a:srgbClr val="000000"/>
      </a:dk1>
      <a:lt1>
        <a:srgbClr val="FFFFFF"/>
      </a:lt1>
      <a:dk2>
        <a:srgbClr val="006EB6"/>
      </a:dk2>
      <a:lt2>
        <a:srgbClr val="E7E6E6"/>
      </a:lt2>
      <a:accent1>
        <a:srgbClr val="006CA9"/>
      </a:accent1>
      <a:accent2>
        <a:srgbClr val="009EE0"/>
      </a:accent2>
      <a:accent3>
        <a:srgbClr val="A5A5A5"/>
      </a:accent3>
      <a:accent4>
        <a:srgbClr val="00022A"/>
      </a:accent4>
      <a:accent5>
        <a:srgbClr val="D9D9D5"/>
      </a:accent5>
      <a:accent6>
        <a:srgbClr val="FF7548"/>
      </a:accent6>
      <a:hlink>
        <a:srgbClr val="009DDF"/>
      </a:hlink>
      <a:folHlink>
        <a:srgbClr val="006EB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a8d79f-4988-4c51-8955-eb925c2104a2" xsi:nil="true"/>
    <lcf76f155ced4ddcb4097134ff3c332f xmlns="6c09563d-6c12-4c6b-baa2-60c617706928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5F3567EE0DE56949A5517E79BA193775" ma:contentTypeVersion="19" ma:contentTypeDescription="Új dokumentum létrehozása." ma:contentTypeScope="" ma:versionID="e5caa4d9870067fadadcc6959f9d4d8e">
  <xsd:schema xmlns:xsd="http://www.w3.org/2001/XMLSchema" xmlns:xs="http://www.w3.org/2001/XMLSchema" xmlns:p="http://schemas.microsoft.com/office/2006/metadata/properties" xmlns:ns2="6c09563d-6c12-4c6b-baa2-60c617706928" xmlns:ns3="35a8d79f-4988-4c51-8955-eb925c2104a2" targetNamespace="http://schemas.microsoft.com/office/2006/metadata/properties" ma:root="true" ma:fieldsID="d0806fea91b84b22b5414e2468aad222" ns2:_="" ns3:_="">
    <xsd:import namespace="6c09563d-6c12-4c6b-baa2-60c617706928"/>
    <xsd:import namespace="35a8d79f-4988-4c51-8955-eb925c2104a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09563d-6c12-4c6b-baa2-60c6177069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Képcímkék" ma:readOnly="false" ma:fieldId="{5cf76f15-5ced-4ddc-b409-7134ff3c332f}" ma:taxonomyMulti="true" ma:sspId="81fdf5ea-129c-422e-b789-1a66b7cb617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a8d79f-4988-4c51-8955-eb925c2104a2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Résztvevő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Megosztva részletekkel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597d382-80dd-4d76-a2dc-4f71130f2be8}" ma:internalName="TaxCatchAll" ma:showField="CatchAllData" ma:web="35a8d79f-4988-4c51-8955-eb925c2104a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8F8B1C1-360C-48C8-8A90-BAB0385E571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540F73-6BB7-4222-8388-D74A96C5E8E3}">
  <ds:schemaRefs>
    <ds:schemaRef ds:uri="http://schemas.microsoft.com/office/2006/metadata/properties"/>
    <ds:schemaRef ds:uri="http://schemas.microsoft.com/office/infopath/2007/PartnerControls"/>
    <ds:schemaRef ds:uri="35a8d79f-4988-4c51-8955-eb925c2104a2"/>
    <ds:schemaRef ds:uri="6c09563d-6c12-4c6b-baa2-60c617706928"/>
  </ds:schemaRefs>
</ds:datastoreItem>
</file>

<file path=customXml/itemProps3.xml><?xml version="1.0" encoding="utf-8"?>
<ds:datastoreItem xmlns:ds="http://schemas.openxmlformats.org/officeDocument/2006/customXml" ds:itemID="{D030F34A-1874-4CEA-99BB-A867CD4832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09563d-6c12-4c6b-baa2-60c617706928"/>
    <ds:schemaRef ds:uri="35a8d79f-4988-4c51-8955-eb925c2104a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20154</TotalTime>
  <Words>878</Words>
  <Application>Microsoft Macintosh PowerPoint</Application>
  <PresentationFormat>Widescreen</PresentationFormat>
  <Paragraphs>148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Open Sans Light</vt:lpstr>
      <vt:lpstr>Arial</vt:lpstr>
      <vt:lpstr>Open Sans</vt:lpstr>
      <vt:lpstr>Calibri</vt:lpstr>
      <vt:lpstr>2_Office Theme</vt:lpstr>
      <vt:lpstr>3_Office Theme</vt:lpstr>
      <vt:lpstr>4_Office Theme</vt:lpstr>
      <vt:lpstr>5_Office Theme</vt:lpstr>
      <vt:lpstr>Életútalapú digitalizáció az egyetemi közösség szolgálatában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Köszönöm a figyelmet!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Nógrádi Tamas</cp:lastModifiedBy>
  <cp:revision>97</cp:revision>
  <cp:lastPrinted>2019-02-21T16:25:53Z</cp:lastPrinted>
  <dcterms:created xsi:type="dcterms:W3CDTF">2019-01-21T14:36:44Z</dcterms:created>
  <dcterms:modified xsi:type="dcterms:W3CDTF">2026-05-05T15:48:59Z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0x0101005F3567EE0DE56949A5517E79BA193775</vt:lpwstr>
  </property>
  <property fmtid="{D5CDD505-2E9C-101B-9397-08002B2CF9AE}" pid="3" name="MediaServiceImageTags">
    <vt:lpwstr/>
  </property>
</Properties>
</file>